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notesMasterIdLst>
    <p:notesMasterId r:id="rId30"/>
  </p:notesMasterIdLst>
  <p:handoutMasterIdLst>
    <p:handoutMasterId r:id="rId31"/>
  </p:handoutMasterIdLst>
  <p:sldIdLst>
    <p:sldId id="281" r:id="rId3"/>
    <p:sldId id="282" r:id="rId4"/>
    <p:sldId id="284" r:id="rId5"/>
    <p:sldId id="285" r:id="rId6"/>
    <p:sldId id="290" r:id="rId7"/>
    <p:sldId id="283" r:id="rId8"/>
    <p:sldId id="286" r:id="rId9"/>
    <p:sldId id="287" r:id="rId10"/>
    <p:sldId id="288" r:id="rId11"/>
    <p:sldId id="289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56" r:id="rId21"/>
    <p:sldId id="258" r:id="rId22"/>
    <p:sldId id="259" r:id="rId23"/>
    <p:sldId id="278" r:id="rId24"/>
    <p:sldId id="279" r:id="rId25"/>
    <p:sldId id="269" r:id="rId26"/>
    <p:sldId id="270" r:id="rId27"/>
    <p:sldId id="277" r:id="rId28"/>
    <p:sldId id="280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66"/>
    <a:srgbClr val="DDDDDD"/>
    <a:srgbClr val="FFFF00"/>
    <a:srgbClr val="FF0000"/>
    <a:srgbClr val="66FF66"/>
    <a:srgbClr val="6600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>
        <p:scale>
          <a:sx n="50" d="100"/>
          <a:sy n="50" d="100"/>
        </p:scale>
        <p:origin x="-195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41" d="100"/>
          <a:sy n="41" d="100"/>
        </p:scale>
        <p:origin x="-1506" y="-108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fld id="{F51FC2E2-80C8-4AE7-BC45-D491D45334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7E993C77-BC13-4796-8DC6-7DBA864D97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1F9BD-485D-4707-AFB1-35921EAF7A8C}" type="slidenum">
              <a:rPr lang="en-US"/>
              <a:pPr/>
              <a:t>19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9BC3C-5D4C-4C74-84C7-F2229537C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EB7A-1B5D-4329-9865-FBDDD52C2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42560-D435-4373-8DCB-08701618FB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Jhon P. U</a:t>
            </a:r>
            <a:endParaRPr lang="en-US" alt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E29618-0A06-4EE0-A15A-883BC86CC9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91DA2-B911-45C0-9125-9C714228BA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2848B-4277-486B-9288-D84085A365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0D299-FCEE-4276-984F-3436A1B2C1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BFE57-D284-43B5-B254-ADAD1FE013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85E1C-4E6C-444E-805F-30B61D8E28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1C4A9-76E9-4C0E-B271-DB2AA13844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EA283-48AE-41F6-A4ED-5B1F614E35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DA601-0B63-4617-8C5F-FAD1D0E85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D502-61D1-4B9A-A957-784EFE359A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19411-AC7D-422A-8BA2-EF3E968B1F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B766A-8586-42E0-BD89-515EE581D3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689D6-8EB8-49B4-814D-6FFB2EC62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079C1-22B3-462D-B491-0B88BE72C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C6DC7-7168-4ABD-A2EF-2EC89C8CF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AC1B9-4466-4081-AA07-9AEB5B6E0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10BB-0288-4B44-B591-62A8C07EE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AFF57-CB16-4B1B-AA7A-A3521D991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1C49-8947-4EBC-9CAA-0F1335599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r>
              <a:rPr lang="en-US" smtClean="0"/>
              <a:t>Jhon P. U</a:t>
            </a: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94C4CBA4-C97D-4855-A3C5-C7E7BA4261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altLang="en-US"/>
              <a:t>Jhon P. U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0C0EE351-C8D3-446B-8983-C9128AB496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93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CMOS Layers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n-well process</a:t>
            </a:r>
          </a:p>
          <a:p>
            <a:r>
              <a:rPr lang="en-US"/>
              <a:t>p-well process</a:t>
            </a:r>
          </a:p>
          <a:p>
            <a:r>
              <a:rPr lang="en-US"/>
              <a:t>Twin-tub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Layout Strategy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2057400" y="3581400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H="1">
            <a:off x="2057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0574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>
            <a:off x="1143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3810000" y="3657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3622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362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324600" y="3276600"/>
            <a:ext cx="304800" cy="13716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3657600" y="3581400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3810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 flipH="1">
            <a:off x="33528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 flipH="1">
            <a:off x="33528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>
            <a:off x="3352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33528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2362200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>
            <a:off x="23622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 flipV="1"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15" name="Line 31"/>
          <p:cNvSpPr>
            <a:spLocks noChangeShapeType="1"/>
          </p:cNvSpPr>
          <p:nvPr/>
        </p:nvSpPr>
        <p:spPr bwMode="auto">
          <a:xfrm flipV="1">
            <a:off x="28956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739775" y="37338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4625975" y="37338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>
            <a:off x="1905000" y="3657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2663825" y="21336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2816225" y="5334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67621" name="Rectangle 37"/>
          <p:cNvSpPr>
            <a:spLocks noChangeArrowheads="1"/>
          </p:cNvSpPr>
          <p:nvPr/>
        </p:nvSpPr>
        <p:spPr bwMode="auto">
          <a:xfrm>
            <a:off x="7391400" y="3276600"/>
            <a:ext cx="304800" cy="13716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Rectangle 38"/>
          <p:cNvSpPr>
            <a:spLocks noChangeArrowheads="1"/>
          </p:cNvSpPr>
          <p:nvPr/>
        </p:nvSpPr>
        <p:spPr bwMode="auto">
          <a:xfrm>
            <a:off x="6324600" y="3276600"/>
            <a:ext cx="13716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6324600" y="32146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7391400" y="32146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7626" name="Rectangle 42"/>
          <p:cNvSpPr>
            <a:spLocks noChangeArrowheads="1"/>
          </p:cNvSpPr>
          <p:nvPr/>
        </p:nvSpPr>
        <p:spPr bwMode="auto">
          <a:xfrm>
            <a:off x="6324600" y="4329113"/>
            <a:ext cx="13716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7" name="Text Box 43"/>
          <p:cNvSpPr txBox="1">
            <a:spLocks noChangeArrowheads="1"/>
          </p:cNvSpPr>
          <p:nvPr/>
        </p:nvSpPr>
        <p:spPr bwMode="auto">
          <a:xfrm>
            <a:off x="6324600" y="42672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7391400" y="42672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7629" name="Rectangle 45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0" name="Rectangle 46"/>
          <p:cNvSpPr>
            <a:spLocks noChangeArrowheads="1"/>
          </p:cNvSpPr>
          <p:nvPr/>
        </p:nvSpPr>
        <p:spPr bwMode="auto">
          <a:xfrm>
            <a:off x="6934200" y="4572000"/>
            <a:ext cx="3048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1" name="Rectangle 47"/>
          <p:cNvSpPr>
            <a:spLocks noChangeArrowheads="1"/>
          </p:cNvSpPr>
          <p:nvPr/>
        </p:nvSpPr>
        <p:spPr bwMode="auto">
          <a:xfrm>
            <a:off x="5638800" y="3810000"/>
            <a:ext cx="1295400" cy="3048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2" name="Rectangle 48"/>
          <p:cNvSpPr>
            <a:spLocks noChangeArrowheads="1"/>
          </p:cNvSpPr>
          <p:nvPr/>
        </p:nvSpPr>
        <p:spPr bwMode="auto">
          <a:xfrm>
            <a:off x="7162800" y="3810000"/>
            <a:ext cx="1295400" cy="3048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6851650" y="24526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5638800" y="4129088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67635" name="Text Box 51"/>
          <p:cNvSpPr txBox="1">
            <a:spLocks noChangeArrowheads="1"/>
          </p:cNvSpPr>
          <p:nvPr/>
        </p:nvSpPr>
        <p:spPr bwMode="auto">
          <a:xfrm>
            <a:off x="8108950" y="41148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67637" name="Text Box 53"/>
          <p:cNvSpPr txBox="1">
            <a:spLocks noChangeArrowheads="1"/>
          </p:cNvSpPr>
          <p:nvPr/>
        </p:nvSpPr>
        <p:spPr bwMode="auto">
          <a:xfrm>
            <a:off x="6953250" y="5348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Gate Design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the power supply and ground are routed using the Metal layer</a:t>
            </a:r>
          </a:p>
          <a:p>
            <a:r>
              <a:rPr lang="en-US"/>
              <a:t>n+ and p+ regions are denoted using the same fill pattern. The only difference is the n-well</a:t>
            </a:r>
          </a:p>
          <a:p>
            <a:r>
              <a:rPr lang="en-US"/>
              <a:t>Contacts are needed from Metal to n+ or p+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21" name="Rectangle 65"/>
          <p:cNvSpPr>
            <a:spLocks noChangeArrowheads="1"/>
          </p:cNvSpPr>
          <p:nvPr/>
        </p:nvSpPr>
        <p:spPr bwMode="auto">
          <a:xfrm>
            <a:off x="5867400" y="2209800"/>
            <a:ext cx="762000" cy="914400"/>
          </a:xfrm>
          <a:prstGeom prst="rect">
            <a:avLst/>
          </a:prstGeom>
          <a:noFill/>
          <a:ln w="9525" algn="ctr">
            <a:solidFill>
              <a:srgbClr val="66FF6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6096000" y="2438400"/>
            <a:ext cx="304800" cy="762000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CMOS NOT Gate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5638800" y="1890713"/>
            <a:ext cx="1219200" cy="242887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6096000" y="2133600"/>
            <a:ext cx="3048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096000" y="21478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6096000" y="2957513"/>
            <a:ext cx="304800" cy="852487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6096000" y="28956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6400800" y="3200400"/>
            <a:ext cx="609600" cy="2286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096000" y="35052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6096000" y="3810000"/>
            <a:ext cx="304800" cy="7620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5410200" y="2590800"/>
            <a:ext cx="1219200" cy="2286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5410200" y="4038600"/>
            <a:ext cx="1219200" cy="2286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5410200" y="2590800"/>
            <a:ext cx="228600" cy="1676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5638800" y="4724400"/>
            <a:ext cx="1219200" cy="242888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6096000" y="4495800"/>
            <a:ext cx="3048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6096000" y="44338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5029200" y="3276600"/>
            <a:ext cx="381000" cy="2286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7000875" y="1712913"/>
            <a:ext cx="47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6953250" y="4684713"/>
            <a:ext cx="641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graphicFrame>
        <p:nvGraphicFramePr>
          <p:cNvPr id="70680" name="Object 24"/>
          <p:cNvGraphicFramePr>
            <a:graphicFrameLocks noChangeAspect="1"/>
          </p:cNvGraphicFramePr>
          <p:nvPr>
            <p:ph idx="1"/>
          </p:nvPr>
        </p:nvGraphicFramePr>
        <p:xfrm>
          <a:off x="4419600" y="3201988"/>
          <a:ext cx="609600" cy="381000"/>
        </p:xfrm>
        <a:graphic>
          <a:graphicData uri="http://schemas.openxmlformats.org/presentationml/2006/ole">
            <p:oleObj spid="_x0000_s70680" name="Equation" r:id="rId3" imgW="126720" imgH="139680" progId="Equation.3">
              <p:embed/>
            </p:oleObj>
          </a:graphicData>
        </a:graphic>
      </p:graphicFrame>
      <p:sp>
        <p:nvSpPr>
          <p:cNvPr id="70690" name="Line 34"/>
          <p:cNvSpPr>
            <a:spLocks noChangeShapeType="1"/>
          </p:cNvSpPr>
          <p:nvPr/>
        </p:nvSpPr>
        <p:spPr bwMode="auto">
          <a:xfrm>
            <a:off x="2057400" y="4129088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flipH="1">
            <a:off x="2057400" y="4205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>
            <a:off x="2057400" y="4814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 flipH="1">
            <a:off x="1143000" y="45100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5" name="Line 39"/>
          <p:cNvSpPr>
            <a:spLocks noChangeShapeType="1"/>
          </p:cNvSpPr>
          <p:nvPr/>
        </p:nvSpPr>
        <p:spPr bwMode="auto">
          <a:xfrm>
            <a:off x="2362200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6" name="Line 40"/>
          <p:cNvSpPr>
            <a:spLocks noChangeShapeType="1"/>
          </p:cNvSpPr>
          <p:nvPr/>
        </p:nvSpPr>
        <p:spPr bwMode="auto">
          <a:xfrm>
            <a:off x="2362200" y="48148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4" name="Line 48"/>
          <p:cNvSpPr>
            <a:spLocks noChangeShapeType="1"/>
          </p:cNvSpPr>
          <p:nvPr/>
        </p:nvSpPr>
        <p:spPr bwMode="auto">
          <a:xfrm flipV="1">
            <a:off x="1905000" y="5257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9" name="Line 53"/>
          <p:cNvSpPr>
            <a:spLocks noChangeShapeType="1"/>
          </p:cNvSpPr>
          <p:nvPr/>
        </p:nvSpPr>
        <p:spPr bwMode="auto">
          <a:xfrm>
            <a:off x="1905000" y="4205288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2044700" y="5410200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sp>
        <p:nvSpPr>
          <p:cNvPr id="70712" name="Line 56"/>
          <p:cNvSpPr>
            <a:spLocks noChangeShapeType="1"/>
          </p:cNvSpPr>
          <p:nvPr/>
        </p:nvSpPr>
        <p:spPr bwMode="auto">
          <a:xfrm>
            <a:off x="2057400" y="2605088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3" name="Line 57"/>
          <p:cNvSpPr>
            <a:spLocks noChangeShapeType="1"/>
          </p:cNvSpPr>
          <p:nvPr/>
        </p:nvSpPr>
        <p:spPr bwMode="auto">
          <a:xfrm flipH="1">
            <a:off x="2057400" y="268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4" name="Line 58"/>
          <p:cNvSpPr>
            <a:spLocks noChangeShapeType="1"/>
          </p:cNvSpPr>
          <p:nvPr/>
        </p:nvSpPr>
        <p:spPr bwMode="auto">
          <a:xfrm>
            <a:off x="2057400" y="3290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5" name="Line 59"/>
          <p:cNvSpPr>
            <a:spLocks noChangeShapeType="1"/>
          </p:cNvSpPr>
          <p:nvPr/>
        </p:nvSpPr>
        <p:spPr bwMode="auto">
          <a:xfrm flipH="1" flipV="1">
            <a:off x="11430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6" name="Line 60"/>
          <p:cNvSpPr>
            <a:spLocks noChangeShapeType="1"/>
          </p:cNvSpPr>
          <p:nvPr/>
        </p:nvSpPr>
        <p:spPr bwMode="auto">
          <a:xfrm>
            <a:off x="2362200" y="2224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7" name="Line 61"/>
          <p:cNvSpPr>
            <a:spLocks noChangeShapeType="1"/>
          </p:cNvSpPr>
          <p:nvPr/>
        </p:nvSpPr>
        <p:spPr bwMode="auto">
          <a:xfrm>
            <a:off x="2362200" y="32908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9" name="Line 63"/>
          <p:cNvSpPr>
            <a:spLocks noChangeShapeType="1"/>
          </p:cNvSpPr>
          <p:nvPr/>
        </p:nvSpPr>
        <p:spPr bwMode="auto">
          <a:xfrm>
            <a:off x="1905000" y="2681288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20" name="Oval 64"/>
          <p:cNvSpPr>
            <a:spLocks noChangeArrowheads="1"/>
          </p:cNvSpPr>
          <p:nvPr/>
        </p:nvSpPr>
        <p:spPr bwMode="auto">
          <a:xfrm>
            <a:off x="1752600" y="2909888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7315200" y="2209800"/>
            <a:ext cx="831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n-well</a:t>
            </a:r>
          </a:p>
        </p:txBody>
      </p:sp>
      <p:sp>
        <p:nvSpPr>
          <p:cNvPr id="70724" name="Line 68"/>
          <p:cNvSpPr>
            <a:spLocks noChangeShapeType="1"/>
          </p:cNvSpPr>
          <p:nvPr/>
        </p:nvSpPr>
        <p:spPr bwMode="auto">
          <a:xfrm flipH="1">
            <a:off x="6629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25" name="Line 69"/>
          <p:cNvSpPr>
            <a:spLocks noChangeShapeType="1"/>
          </p:cNvSpPr>
          <p:nvPr/>
        </p:nvSpPr>
        <p:spPr bwMode="auto">
          <a:xfrm flipV="1">
            <a:off x="19812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26" name="Text Box 70"/>
          <p:cNvSpPr txBox="1">
            <a:spLocks noChangeArrowheads="1"/>
          </p:cNvSpPr>
          <p:nvPr/>
        </p:nvSpPr>
        <p:spPr bwMode="auto">
          <a:xfrm>
            <a:off x="2190750" y="1766888"/>
            <a:ext cx="47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70727" name="Line 71"/>
          <p:cNvSpPr>
            <a:spLocks noChangeShapeType="1"/>
          </p:cNvSpPr>
          <p:nvPr/>
        </p:nvSpPr>
        <p:spPr bwMode="auto">
          <a:xfrm flipH="1" flipV="1">
            <a:off x="1143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28" name="Line 72"/>
          <p:cNvSpPr>
            <a:spLocks noChangeShapeType="1"/>
          </p:cNvSpPr>
          <p:nvPr/>
        </p:nvSpPr>
        <p:spPr bwMode="auto">
          <a:xfrm flipH="1" flipV="1">
            <a:off x="6096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29" name="Line 73"/>
          <p:cNvSpPr>
            <a:spLocks noChangeShapeType="1"/>
          </p:cNvSpPr>
          <p:nvPr/>
        </p:nvSpPr>
        <p:spPr bwMode="auto">
          <a:xfrm flipH="1" flipV="1">
            <a:off x="23622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0730" name="Object 74"/>
          <p:cNvGraphicFramePr>
            <a:graphicFrameLocks noChangeAspect="1"/>
          </p:cNvGraphicFramePr>
          <p:nvPr/>
        </p:nvGraphicFramePr>
        <p:xfrm>
          <a:off x="152400" y="3538538"/>
          <a:ext cx="609600" cy="381000"/>
        </p:xfrm>
        <a:graphic>
          <a:graphicData uri="http://schemas.openxmlformats.org/presentationml/2006/ole">
            <p:oleObj spid="_x0000_s70730" name="Equation" r:id="rId4" imgW="126720" imgH="139680" progId="Equation.3">
              <p:embed/>
            </p:oleObj>
          </a:graphicData>
        </a:graphic>
      </p:graphicFrame>
      <p:graphicFrame>
        <p:nvGraphicFramePr>
          <p:cNvPr id="70731" name="Object 75"/>
          <p:cNvGraphicFramePr>
            <a:graphicFrameLocks noChangeAspect="1"/>
          </p:cNvGraphicFramePr>
          <p:nvPr/>
        </p:nvGraphicFramePr>
        <p:xfrm>
          <a:off x="3017838" y="3444875"/>
          <a:ext cx="609600" cy="587375"/>
        </p:xfrm>
        <a:graphic>
          <a:graphicData uri="http://schemas.openxmlformats.org/presentationml/2006/ole">
            <p:oleObj spid="_x0000_s70731" name="Equation" r:id="rId5" imgW="126720" imgH="215640" progId="Equation.3">
              <p:embed/>
            </p:oleObj>
          </a:graphicData>
        </a:graphic>
      </p:graphicFrame>
      <p:graphicFrame>
        <p:nvGraphicFramePr>
          <p:cNvPr id="70734" name="Object 78"/>
          <p:cNvGraphicFramePr>
            <a:graphicFrameLocks noChangeAspect="1"/>
          </p:cNvGraphicFramePr>
          <p:nvPr/>
        </p:nvGraphicFramePr>
        <p:xfrm>
          <a:off x="7086600" y="2895600"/>
          <a:ext cx="609600" cy="587375"/>
        </p:xfrm>
        <a:graphic>
          <a:graphicData uri="http://schemas.openxmlformats.org/presentationml/2006/ole">
            <p:oleObj spid="_x0000_s70734" name="Equation" r:id="rId6" imgW="126720" imgH="215640" progId="Equation.3">
              <p:embed/>
            </p:oleObj>
          </a:graphicData>
        </a:graphic>
      </p:graphicFrame>
      <p:sp>
        <p:nvSpPr>
          <p:cNvPr id="70735" name="Text Box 79"/>
          <p:cNvSpPr txBox="1">
            <a:spLocks noChangeArrowheads="1"/>
          </p:cNvSpPr>
          <p:nvPr/>
        </p:nvSpPr>
        <p:spPr bwMode="auto">
          <a:xfrm>
            <a:off x="3657600" y="1295400"/>
            <a:ext cx="10509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Contact Cut</a:t>
            </a:r>
          </a:p>
        </p:txBody>
      </p:sp>
      <p:cxnSp>
        <p:nvCxnSpPr>
          <p:cNvPr id="70737" name="AutoShape 81"/>
          <p:cNvCxnSpPr>
            <a:cxnSpLocks noChangeShapeType="1"/>
            <a:stCxn id="70735" idx="2"/>
            <a:endCxn id="70661" idx="1"/>
          </p:cNvCxnSpPr>
          <p:nvPr/>
        </p:nvCxnSpPr>
        <p:spPr bwMode="auto">
          <a:xfrm rot="16200000" flipH="1">
            <a:off x="4941888" y="1177925"/>
            <a:ext cx="395288" cy="19129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5410200" y="1828800"/>
            <a:ext cx="1905000" cy="838200"/>
          </a:xfrm>
          <a:prstGeom prst="rect">
            <a:avLst/>
          </a:prstGeom>
          <a:noFill/>
          <a:ln w="9525" algn="ctr">
            <a:solidFill>
              <a:srgbClr val="66FF6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Layout of NOT Gate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16002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1752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19812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22860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16764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2860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13716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16002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17526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1981200" y="2667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2286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>
            <a:off x="1676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2286000" y="213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13716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1905000" y="2514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1371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10668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9906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13716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2971800" y="2133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29718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349250" y="4586288"/>
            <a:ext cx="641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609600" y="1524000"/>
            <a:ext cx="47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graphicFrame>
        <p:nvGraphicFramePr>
          <p:cNvPr id="76829" name="Object 29"/>
          <p:cNvGraphicFramePr>
            <a:graphicFrameLocks noChangeAspect="1"/>
          </p:cNvGraphicFramePr>
          <p:nvPr/>
        </p:nvGraphicFramePr>
        <p:xfrm>
          <a:off x="1676400" y="4800600"/>
          <a:ext cx="609600" cy="381000"/>
        </p:xfrm>
        <a:graphic>
          <a:graphicData uri="http://schemas.openxmlformats.org/presentationml/2006/ole">
            <p:oleObj spid="_x0000_s76829" name="Equation" r:id="rId3" imgW="126720" imgH="139680" progId="Equation.3">
              <p:embed/>
            </p:oleObj>
          </a:graphicData>
        </a:graphic>
      </p:graphicFrame>
      <p:graphicFrame>
        <p:nvGraphicFramePr>
          <p:cNvPr id="76830" name="Object 30"/>
          <p:cNvGraphicFramePr>
            <a:graphicFrameLocks noChangeAspect="1"/>
          </p:cNvGraphicFramePr>
          <p:nvPr/>
        </p:nvGraphicFramePr>
        <p:xfrm>
          <a:off x="3505200" y="2895600"/>
          <a:ext cx="609600" cy="587375"/>
        </p:xfrm>
        <a:graphic>
          <a:graphicData uri="http://schemas.openxmlformats.org/presentationml/2006/ole">
            <p:oleObj spid="_x0000_s76830" name="Equation" r:id="rId4" imgW="126720" imgH="215640" progId="Equation.3">
              <p:embed/>
            </p:oleObj>
          </a:graphicData>
        </a:graphic>
      </p:graphicFrame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5683250" y="2119313"/>
            <a:ext cx="1327150" cy="242887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35" name="Rectangle 35"/>
          <p:cNvSpPr>
            <a:spLocks noChangeArrowheads="1"/>
          </p:cNvSpPr>
          <p:nvPr/>
        </p:nvSpPr>
        <p:spPr bwMode="auto">
          <a:xfrm>
            <a:off x="4953000" y="1295400"/>
            <a:ext cx="1143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36" name="Rectangle 36"/>
          <p:cNvSpPr>
            <a:spLocks noChangeArrowheads="1"/>
          </p:cNvSpPr>
          <p:nvPr/>
        </p:nvSpPr>
        <p:spPr bwMode="auto">
          <a:xfrm>
            <a:off x="5638800" y="16002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5638800" y="20574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6837" name="Rectangle 37"/>
          <p:cNvSpPr>
            <a:spLocks noChangeArrowheads="1"/>
          </p:cNvSpPr>
          <p:nvPr/>
        </p:nvSpPr>
        <p:spPr bwMode="auto">
          <a:xfrm>
            <a:off x="5029200" y="5029200"/>
            <a:ext cx="1143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41" name="Rectangle 41"/>
          <p:cNvSpPr>
            <a:spLocks noChangeArrowheads="1"/>
          </p:cNvSpPr>
          <p:nvPr/>
        </p:nvSpPr>
        <p:spPr bwMode="auto">
          <a:xfrm>
            <a:off x="5683250" y="4191000"/>
            <a:ext cx="1327150" cy="3048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38" name="Rectangle 38"/>
          <p:cNvSpPr>
            <a:spLocks noChangeArrowheads="1"/>
          </p:cNvSpPr>
          <p:nvPr/>
        </p:nvSpPr>
        <p:spPr bwMode="auto">
          <a:xfrm>
            <a:off x="5638800" y="41910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44" name="Rectangle 44"/>
          <p:cNvSpPr>
            <a:spLocks noChangeArrowheads="1"/>
          </p:cNvSpPr>
          <p:nvPr/>
        </p:nvSpPr>
        <p:spPr bwMode="auto">
          <a:xfrm>
            <a:off x="6172200" y="1981200"/>
            <a:ext cx="304800" cy="26670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51" name="Object 51"/>
          <p:cNvGraphicFramePr>
            <a:graphicFrameLocks noChangeAspect="1"/>
          </p:cNvGraphicFramePr>
          <p:nvPr/>
        </p:nvGraphicFramePr>
        <p:xfrm>
          <a:off x="6172200" y="4800600"/>
          <a:ext cx="609600" cy="381000"/>
        </p:xfrm>
        <a:graphic>
          <a:graphicData uri="http://schemas.openxmlformats.org/presentationml/2006/ole">
            <p:oleObj spid="_x0000_s76851" name="Equation" r:id="rId5" imgW="126720" imgH="139680" progId="Equation.3">
              <p:embed/>
            </p:oleObj>
          </a:graphicData>
        </a:graphic>
      </p:graphicFrame>
      <p:sp>
        <p:nvSpPr>
          <p:cNvPr id="76852" name="Text Box 52"/>
          <p:cNvSpPr txBox="1">
            <a:spLocks noChangeArrowheads="1"/>
          </p:cNvSpPr>
          <p:nvPr/>
        </p:nvSpPr>
        <p:spPr bwMode="auto">
          <a:xfrm>
            <a:off x="4343400" y="1219200"/>
            <a:ext cx="47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76853" name="Text Box 53"/>
          <p:cNvSpPr txBox="1">
            <a:spLocks noChangeArrowheads="1"/>
          </p:cNvSpPr>
          <p:nvPr/>
        </p:nvSpPr>
        <p:spPr bwMode="auto">
          <a:xfrm>
            <a:off x="4343400" y="4953000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5638800" y="41910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graphicFrame>
        <p:nvGraphicFramePr>
          <p:cNvPr id="76858" name="Object 58"/>
          <p:cNvGraphicFramePr>
            <a:graphicFrameLocks noChangeAspect="1"/>
          </p:cNvGraphicFramePr>
          <p:nvPr/>
        </p:nvGraphicFramePr>
        <p:xfrm>
          <a:off x="7696200" y="2895600"/>
          <a:ext cx="609600" cy="587375"/>
        </p:xfrm>
        <a:graphic>
          <a:graphicData uri="http://schemas.openxmlformats.org/presentationml/2006/ole">
            <p:oleObj spid="_x0000_s76858" name="Equation" r:id="rId6" imgW="126720" imgH="215640" progId="Equation.3">
              <p:embed/>
            </p:oleObj>
          </a:graphicData>
        </a:graphic>
      </p:graphicFrame>
      <p:sp>
        <p:nvSpPr>
          <p:cNvPr id="76866" name="Rectangle 66"/>
          <p:cNvSpPr>
            <a:spLocks noChangeArrowheads="1"/>
          </p:cNvSpPr>
          <p:nvPr/>
        </p:nvSpPr>
        <p:spPr bwMode="auto">
          <a:xfrm>
            <a:off x="6705600" y="2133600"/>
            <a:ext cx="304800" cy="2362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6750050" y="20574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6750050" y="41290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76867" name="Rectangle 67"/>
          <p:cNvSpPr>
            <a:spLocks noChangeArrowheads="1"/>
          </p:cNvSpPr>
          <p:nvPr/>
        </p:nvSpPr>
        <p:spPr bwMode="auto">
          <a:xfrm>
            <a:off x="6858000" y="3124200"/>
            <a:ext cx="6858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NAND2 Layout</a:t>
            </a:r>
          </a:p>
        </p:txBody>
      </p:sp>
      <p:grpSp>
        <p:nvGrpSpPr>
          <p:cNvPr id="82007" name="Group 87"/>
          <p:cNvGrpSpPr>
            <a:grpSpLocks/>
          </p:cNvGrpSpPr>
          <p:nvPr/>
        </p:nvGrpSpPr>
        <p:grpSpPr bwMode="auto">
          <a:xfrm>
            <a:off x="415925" y="1752600"/>
            <a:ext cx="4308475" cy="2819400"/>
            <a:chOff x="262" y="1104"/>
            <a:chExt cx="2714" cy="1776"/>
          </a:xfrm>
        </p:grpSpPr>
        <p:sp>
          <p:nvSpPr>
            <p:cNvPr id="81924" name="Line 4"/>
            <p:cNvSpPr>
              <a:spLocks noChangeShapeType="1"/>
            </p:cNvSpPr>
            <p:nvPr/>
          </p:nvSpPr>
          <p:spPr bwMode="auto">
            <a:xfrm>
              <a:off x="918" y="1532"/>
              <a:ext cx="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993" y="1571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>
              <a:off x="1254" y="1376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7" name="Line 7"/>
            <p:cNvSpPr>
              <a:spLocks noChangeShapeType="1"/>
            </p:cNvSpPr>
            <p:nvPr/>
          </p:nvSpPr>
          <p:spPr bwMode="auto">
            <a:xfrm>
              <a:off x="955" y="1376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>
              <a:off x="1254" y="1376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>
              <a:off x="806" y="1376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" name="Oval 10"/>
            <p:cNvSpPr>
              <a:spLocks noChangeArrowheads="1"/>
            </p:cNvSpPr>
            <p:nvPr/>
          </p:nvSpPr>
          <p:spPr bwMode="auto">
            <a:xfrm>
              <a:off x="1067" y="1571"/>
              <a:ext cx="75" cy="7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>
              <a:off x="1701" y="1532"/>
              <a:ext cx="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>
              <a:off x="1775" y="1571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>
              <a:off x="2036" y="1376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>
              <a:off x="1738" y="1376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>
              <a:off x="1589" y="1376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6" name="Oval 16"/>
            <p:cNvSpPr>
              <a:spLocks noChangeArrowheads="1"/>
            </p:cNvSpPr>
            <p:nvPr/>
          </p:nvSpPr>
          <p:spPr bwMode="auto">
            <a:xfrm>
              <a:off x="1850" y="1571"/>
              <a:ext cx="75" cy="7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>
              <a:off x="806" y="1221"/>
              <a:ext cx="0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>
              <a:off x="2036" y="1376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>
              <a:off x="2185" y="1221"/>
              <a:ext cx="0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0" name="Line 20"/>
            <p:cNvSpPr>
              <a:spLocks noChangeShapeType="1"/>
            </p:cNvSpPr>
            <p:nvPr/>
          </p:nvSpPr>
          <p:spPr bwMode="auto">
            <a:xfrm>
              <a:off x="657" y="1221"/>
              <a:ext cx="1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>
              <a:off x="918" y="2348"/>
              <a:ext cx="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2" name="Line 22"/>
            <p:cNvSpPr>
              <a:spLocks noChangeShapeType="1"/>
            </p:cNvSpPr>
            <p:nvPr/>
          </p:nvSpPr>
          <p:spPr bwMode="auto">
            <a:xfrm>
              <a:off x="993" y="2310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3" name="Line 23"/>
            <p:cNvSpPr>
              <a:spLocks noChangeShapeType="1"/>
            </p:cNvSpPr>
            <p:nvPr/>
          </p:nvSpPr>
          <p:spPr bwMode="auto">
            <a:xfrm>
              <a:off x="1105" y="1648"/>
              <a:ext cx="0" cy="9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4" name="Line 24"/>
            <p:cNvSpPr>
              <a:spLocks noChangeShapeType="1"/>
            </p:cNvSpPr>
            <p:nvPr/>
          </p:nvSpPr>
          <p:spPr bwMode="auto">
            <a:xfrm>
              <a:off x="1254" y="2348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5" name="Line 25"/>
            <p:cNvSpPr>
              <a:spLocks noChangeShapeType="1"/>
            </p:cNvSpPr>
            <p:nvPr/>
          </p:nvSpPr>
          <p:spPr bwMode="auto">
            <a:xfrm>
              <a:off x="955" y="2348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6" name="Line 26"/>
            <p:cNvSpPr>
              <a:spLocks noChangeShapeType="1"/>
            </p:cNvSpPr>
            <p:nvPr/>
          </p:nvSpPr>
          <p:spPr bwMode="auto">
            <a:xfrm>
              <a:off x="1254" y="2504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>
              <a:off x="806" y="2504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1701" y="2348"/>
              <a:ext cx="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9" name="Line 29"/>
            <p:cNvSpPr>
              <a:spLocks noChangeShapeType="1"/>
            </p:cNvSpPr>
            <p:nvPr/>
          </p:nvSpPr>
          <p:spPr bwMode="auto">
            <a:xfrm>
              <a:off x="1775" y="2310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1" name="Line 31"/>
            <p:cNvSpPr>
              <a:spLocks noChangeShapeType="1"/>
            </p:cNvSpPr>
            <p:nvPr/>
          </p:nvSpPr>
          <p:spPr bwMode="auto">
            <a:xfrm>
              <a:off x="2036" y="2348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2" name="Line 32"/>
            <p:cNvSpPr>
              <a:spLocks noChangeShapeType="1"/>
            </p:cNvSpPr>
            <p:nvPr/>
          </p:nvSpPr>
          <p:spPr bwMode="auto">
            <a:xfrm>
              <a:off x="1738" y="2348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>
              <a:off x="1589" y="2504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4" name="Line 34"/>
            <p:cNvSpPr>
              <a:spLocks noChangeShapeType="1"/>
            </p:cNvSpPr>
            <p:nvPr/>
          </p:nvSpPr>
          <p:spPr bwMode="auto">
            <a:xfrm>
              <a:off x="620" y="2660"/>
              <a:ext cx="2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>
              <a:off x="806" y="250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262" y="2550"/>
              <a:ext cx="4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Gnd</a:t>
              </a:r>
            </a:p>
          </p:txBody>
        </p:sp>
        <p:sp>
          <p:nvSpPr>
            <p:cNvPr id="81959" name="Text Box 39"/>
            <p:cNvSpPr txBox="1">
              <a:spLocks noChangeArrowheads="1"/>
            </p:cNvSpPr>
            <p:nvPr/>
          </p:nvSpPr>
          <p:spPr bwMode="auto">
            <a:xfrm>
              <a:off x="364" y="1104"/>
              <a:ext cx="29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Vp</a:t>
              </a:r>
            </a:p>
          </p:txBody>
        </p:sp>
        <p:sp>
          <p:nvSpPr>
            <p:cNvPr id="81961" name="Line 41"/>
            <p:cNvSpPr>
              <a:spLocks noChangeShapeType="1"/>
            </p:cNvSpPr>
            <p:nvPr/>
          </p:nvSpPr>
          <p:spPr bwMode="auto">
            <a:xfrm>
              <a:off x="1887" y="1648"/>
              <a:ext cx="0" cy="9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2" name="Line 42"/>
            <p:cNvSpPr>
              <a:spLocks noChangeShapeType="1"/>
            </p:cNvSpPr>
            <p:nvPr/>
          </p:nvSpPr>
          <p:spPr bwMode="auto">
            <a:xfrm>
              <a:off x="1477" y="1376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3" name="Line 43"/>
            <p:cNvSpPr>
              <a:spLocks noChangeShapeType="1"/>
            </p:cNvSpPr>
            <p:nvPr/>
          </p:nvSpPr>
          <p:spPr bwMode="auto">
            <a:xfrm>
              <a:off x="1477" y="1921"/>
              <a:ext cx="9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4" name="Line 44"/>
            <p:cNvSpPr>
              <a:spLocks noChangeShapeType="1"/>
            </p:cNvSpPr>
            <p:nvPr/>
          </p:nvSpPr>
          <p:spPr bwMode="auto">
            <a:xfrm>
              <a:off x="2036" y="2504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>
              <a:off x="2260" y="1921"/>
              <a:ext cx="0" cy="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68" name="Object 48"/>
            <p:cNvGraphicFramePr>
              <a:graphicFrameLocks noChangeAspect="1"/>
            </p:cNvGraphicFramePr>
            <p:nvPr/>
          </p:nvGraphicFramePr>
          <p:xfrm>
            <a:off x="2439" y="1765"/>
            <a:ext cx="537" cy="300"/>
          </p:xfrm>
          <a:graphic>
            <a:graphicData uri="http://schemas.openxmlformats.org/presentationml/2006/ole">
              <p:oleObj spid="_x0000_s81968" name="Equation" r:id="rId3" imgW="228600" imgH="215640" progId="Equation.3">
                <p:embed/>
              </p:oleObj>
            </a:graphicData>
          </a:graphic>
        </p:graphicFrame>
        <p:graphicFrame>
          <p:nvGraphicFramePr>
            <p:cNvPr id="81971" name="Object 51"/>
            <p:cNvGraphicFramePr>
              <a:graphicFrameLocks noChangeAspect="1"/>
            </p:cNvGraphicFramePr>
            <p:nvPr/>
          </p:nvGraphicFramePr>
          <p:xfrm>
            <a:off x="993" y="2660"/>
            <a:ext cx="298" cy="193"/>
          </p:xfrm>
          <a:graphic>
            <a:graphicData uri="http://schemas.openxmlformats.org/presentationml/2006/ole">
              <p:oleObj spid="_x0000_s81971" name="Equation" r:id="rId4" imgW="126720" imgH="139680" progId="Equation.3">
                <p:embed/>
              </p:oleObj>
            </a:graphicData>
          </a:graphic>
        </p:graphicFrame>
        <p:graphicFrame>
          <p:nvGraphicFramePr>
            <p:cNvPr id="81974" name="Object 54"/>
            <p:cNvGraphicFramePr>
              <a:graphicFrameLocks noChangeAspect="1"/>
            </p:cNvGraphicFramePr>
            <p:nvPr/>
          </p:nvGraphicFramePr>
          <p:xfrm>
            <a:off x="1813" y="2634"/>
            <a:ext cx="298" cy="246"/>
          </p:xfrm>
          <a:graphic>
            <a:graphicData uri="http://schemas.openxmlformats.org/presentationml/2006/ole">
              <p:oleObj spid="_x0000_s81974" name="Equation" r:id="rId5" imgW="126720" imgH="177480" progId="Equation.3">
                <p:embed/>
              </p:oleObj>
            </a:graphicData>
          </a:graphic>
        </p:graphicFrame>
      </p:grpSp>
      <p:sp>
        <p:nvSpPr>
          <p:cNvPr id="82010" name="Rectangle 90"/>
          <p:cNvSpPr>
            <a:spLocks noChangeArrowheads="1"/>
          </p:cNvSpPr>
          <p:nvPr/>
        </p:nvSpPr>
        <p:spPr bwMode="auto">
          <a:xfrm>
            <a:off x="5226050" y="4572000"/>
            <a:ext cx="2546350" cy="3048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1" name="Rectangle 91"/>
          <p:cNvSpPr>
            <a:spLocks noChangeArrowheads="1"/>
          </p:cNvSpPr>
          <p:nvPr/>
        </p:nvSpPr>
        <p:spPr bwMode="auto">
          <a:xfrm>
            <a:off x="4800600" y="2286000"/>
            <a:ext cx="3200400" cy="838200"/>
          </a:xfrm>
          <a:prstGeom prst="rect">
            <a:avLst/>
          </a:prstGeom>
          <a:noFill/>
          <a:ln w="9525" algn="ctr">
            <a:solidFill>
              <a:srgbClr val="66FF6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2" name="Rectangle 92"/>
          <p:cNvSpPr>
            <a:spLocks noChangeArrowheads="1"/>
          </p:cNvSpPr>
          <p:nvPr/>
        </p:nvSpPr>
        <p:spPr bwMode="auto">
          <a:xfrm>
            <a:off x="5073650" y="2576513"/>
            <a:ext cx="2698750" cy="319087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3" name="Rectangle 93"/>
          <p:cNvSpPr>
            <a:spLocks noChangeArrowheads="1"/>
          </p:cNvSpPr>
          <p:nvPr/>
        </p:nvSpPr>
        <p:spPr bwMode="auto">
          <a:xfrm>
            <a:off x="4343400" y="1752600"/>
            <a:ext cx="3810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4" name="Rectangle 94"/>
          <p:cNvSpPr>
            <a:spLocks noChangeArrowheads="1"/>
          </p:cNvSpPr>
          <p:nvPr/>
        </p:nvSpPr>
        <p:spPr bwMode="auto">
          <a:xfrm>
            <a:off x="5029200" y="20574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5" name="Text Box 95"/>
          <p:cNvSpPr txBox="1">
            <a:spLocks noChangeArrowheads="1"/>
          </p:cNvSpPr>
          <p:nvPr/>
        </p:nvSpPr>
        <p:spPr bwMode="auto">
          <a:xfrm>
            <a:off x="5029200" y="25146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2016" name="Rectangle 96"/>
          <p:cNvSpPr>
            <a:spLocks noChangeArrowheads="1"/>
          </p:cNvSpPr>
          <p:nvPr/>
        </p:nvSpPr>
        <p:spPr bwMode="auto">
          <a:xfrm>
            <a:off x="5638800" y="2438400"/>
            <a:ext cx="304800" cy="26670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7" name="Text Box 97"/>
          <p:cNvSpPr txBox="1">
            <a:spLocks noChangeArrowheads="1"/>
          </p:cNvSpPr>
          <p:nvPr/>
        </p:nvSpPr>
        <p:spPr bwMode="auto">
          <a:xfrm>
            <a:off x="3733800" y="1676400"/>
            <a:ext cx="47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82018" name="Rectangle 98"/>
          <p:cNvSpPr>
            <a:spLocks noChangeArrowheads="1"/>
          </p:cNvSpPr>
          <p:nvPr/>
        </p:nvSpPr>
        <p:spPr bwMode="auto">
          <a:xfrm>
            <a:off x="4572000" y="5410200"/>
            <a:ext cx="1143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9" name="Rectangle 99"/>
          <p:cNvSpPr>
            <a:spLocks noChangeArrowheads="1"/>
          </p:cNvSpPr>
          <p:nvPr/>
        </p:nvSpPr>
        <p:spPr bwMode="auto">
          <a:xfrm>
            <a:off x="6216650" y="2590800"/>
            <a:ext cx="336550" cy="11430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0" name="Text Box 100"/>
          <p:cNvSpPr txBox="1">
            <a:spLocks noChangeArrowheads="1"/>
          </p:cNvSpPr>
          <p:nvPr/>
        </p:nvSpPr>
        <p:spPr bwMode="auto">
          <a:xfrm>
            <a:off x="3886200" y="5334000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sp>
        <p:nvSpPr>
          <p:cNvPr id="82021" name="Text Box 101"/>
          <p:cNvSpPr txBox="1">
            <a:spLocks noChangeArrowheads="1"/>
          </p:cNvSpPr>
          <p:nvPr/>
        </p:nvSpPr>
        <p:spPr bwMode="auto">
          <a:xfrm>
            <a:off x="6216650" y="25908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2022" name="Rectangle 102"/>
          <p:cNvSpPr>
            <a:spLocks noChangeArrowheads="1"/>
          </p:cNvSpPr>
          <p:nvPr/>
        </p:nvSpPr>
        <p:spPr bwMode="auto">
          <a:xfrm>
            <a:off x="7543800" y="20574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3" name="Text Box 103"/>
          <p:cNvSpPr txBox="1">
            <a:spLocks noChangeArrowheads="1"/>
          </p:cNvSpPr>
          <p:nvPr/>
        </p:nvSpPr>
        <p:spPr bwMode="auto">
          <a:xfrm>
            <a:off x="7543800" y="25146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2024" name="Rectangle 104"/>
          <p:cNvSpPr>
            <a:spLocks noChangeArrowheads="1"/>
          </p:cNvSpPr>
          <p:nvPr/>
        </p:nvSpPr>
        <p:spPr bwMode="auto">
          <a:xfrm>
            <a:off x="6858000" y="2362200"/>
            <a:ext cx="304800" cy="26670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5" name="Rectangle 105"/>
          <p:cNvSpPr>
            <a:spLocks noChangeArrowheads="1"/>
          </p:cNvSpPr>
          <p:nvPr/>
        </p:nvSpPr>
        <p:spPr bwMode="auto">
          <a:xfrm>
            <a:off x="5105400" y="45720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6" name="Text Box 106"/>
          <p:cNvSpPr txBox="1">
            <a:spLocks noChangeArrowheads="1"/>
          </p:cNvSpPr>
          <p:nvPr/>
        </p:nvSpPr>
        <p:spPr bwMode="auto">
          <a:xfrm>
            <a:off x="5105400" y="45720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2027" name="Rectangle 107"/>
          <p:cNvSpPr>
            <a:spLocks noChangeArrowheads="1"/>
          </p:cNvSpPr>
          <p:nvPr/>
        </p:nvSpPr>
        <p:spPr bwMode="auto">
          <a:xfrm>
            <a:off x="6553200" y="3429000"/>
            <a:ext cx="1524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8" name="Rectangle 108"/>
          <p:cNvSpPr>
            <a:spLocks noChangeArrowheads="1"/>
          </p:cNvSpPr>
          <p:nvPr/>
        </p:nvSpPr>
        <p:spPr bwMode="auto">
          <a:xfrm>
            <a:off x="7467600" y="3733800"/>
            <a:ext cx="304800" cy="11430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9" name="Text Box 109"/>
          <p:cNvSpPr txBox="1">
            <a:spLocks noChangeArrowheads="1"/>
          </p:cNvSpPr>
          <p:nvPr/>
        </p:nvSpPr>
        <p:spPr bwMode="auto">
          <a:xfrm>
            <a:off x="7467600" y="44958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graphicFrame>
        <p:nvGraphicFramePr>
          <p:cNvPr id="82030" name="Object 110"/>
          <p:cNvGraphicFramePr>
            <a:graphicFrameLocks noChangeAspect="1"/>
          </p:cNvGraphicFramePr>
          <p:nvPr/>
        </p:nvGraphicFramePr>
        <p:xfrm>
          <a:off x="5791200" y="5181600"/>
          <a:ext cx="473075" cy="306388"/>
        </p:xfrm>
        <a:graphic>
          <a:graphicData uri="http://schemas.openxmlformats.org/presentationml/2006/ole">
            <p:oleObj spid="_x0000_s82030" name="Equation" r:id="rId6" imgW="126720" imgH="139680" progId="Equation.3">
              <p:embed/>
            </p:oleObj>
          </a:graphicData>
        </a:graphic>
      </p:graphicFrame>
      <p:graphicFrame>
        <p:nvGraphicFramePr>
          <p:cNvPr id="82031" name="Object 111"/>
          <p:cNvGraphicFramePr>
            <a:graphicFrameLocks noChangeAspect="1"/>
          </p:cNvGraphicFramePr>
          <p:nvPr/>
        </p:nvGraphicFramePr>
        <p:xfrm>
          <a:off x="6781800" y="5105400"/>
          <a:ext cx="473075" cy="390525"/>
        </p:xfrm>
        <a:graphic>
          <a:graphicData uri="http://schemas.openxmlformats.org/presentationml/2006/ole">
            <p:oleObj spid="_x0000_s82031" name="Equation" r:id="rId7" imgW="126720" imgH="177480" progId="Equation.3">
              <p:embed/>
            </p:oleObj>
          </a:graphicData>
        </a:graphic>
      </p:graphicFrame>
      <p:graphicFrame>
        <p:nvGraphicFramePr>
          <p:cNvPr id="82032" name="Object 112"/>
          <p:cNvGraphicFramePr>
            <a:graphicFrameLocks noChangeAspect="1"/>
          </p:cNvGraphicFramePr>
          <p:nvPr/>
        </p:nvGraphicFramePr>
        <p:xfrm>
          <a:off x="7910513" y="3810000"/>
          <a:ext cx="852487" cy="476250"/>
        </p:xfrm>
        <a:graphic>
          <a:graphicData uri="http://schemas.openxmlformats.org/presentationml/2006/ole">
            <p:oleObj spid="_x0000_s82032" name="Equation" r:id="rId8" imgW="228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NOR2 Layout</a:t>
            </a:r>
          </a:p>
        </p:txBody>
      </p:sp>
      <p:grpSp>
        <p:nvGrpSpPr>
          <p:cNvPr id="89204" name="Group 116"/>
          <p:cNvGrpSpPr>
            <a:grpSpLocks/>
          </p:cNvGrpSpPr>
          <p:nvPr/>
        </p:nvGrpSpPr>
        <p:grpSpPr bwMode="auto">
          <a:xfrm>
            <a:off x="327025" y="1963738"/>
            <a:ext cx="3863975" cy="2913062"/>
            <a:chOff x="-57" y="1104"/>
            <a:chExt cx="3369" cy="2413"/>
          </a:xfrm>
        </p:grpSpPr>
        <p:sp>
          <p:nvSpPr>
            <p:cNvPr id="89160" name="Line 72"/>
            <p:cNvSpPr>
              <a:spLocks noChangeShapeType="1"/>
            </p:cNvSpPr>
            <p:nvPr/>
          </p:nvSpPr>
          <p:spPr bwMode="auto">
            <a:xfrm>
              <a:off x="816" y="1729"/>
              <a:ext cx="4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1" name="Line 73"/>
            <p:cNvSpPr>
              <a:spLocks noChangeShapeType="1"/>
            </p:cNvSpPr>
            <p:nvPr/>
          </p:nvSpPr>
          <p:spPr bwMode="auto">
            <a:xfrm>
              <a:off x="914" y="1786"/>
              <a:ext cx="2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2" name="Line 74"/>
            <p:cNvSpPr>
              <a:spLocks noChangeShapeType="1"/>
            </p:cNvSpPr>
            <p:nvPr/>
          </p:nvSpPr>
          <p:spPr bwMode="auto">
            <a:xfrm>
              <a:off x="1254" y="1501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3" name="Line 75"/>
            <p:cNvSpPr>
              <a:spLocks noChangeShapeType="1"/>
            </p:cNvSpPr>
            <p:nvPr/>
          </p:nvSpPr>
          <p:spPr bwMode="auto">
            <a:xfrm>
              <a:off x="864" y="1501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4" name="Line 76"/>
            <p:cNvSpPr>
              <a:spLocks noChangeShapeType="1"/>
            </p:cNvSpPr>
            <p:nvPr/>
          </p:nvSpPr>
          <p:spPr bwMode="auto">
            <a:xfrm>
              <a:off x="1254" y="1501"/>
              <a:ext cx="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5" name="Line 77"/>
            <p:cNvSpPr>
              <a:spLocks noChangeShapeType="1"/>
            </p:cNvSpPr>
            <p:nvPr/>
          </p:nvSpPr>
          <p:spPr bwMode="auto">
            <a:xfrm>
              <a:off x="669" y="1501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6" name="Oval 78"/>
            <p:cNvSpPr>
              <a:spLocks noChangeArrowheads="1"/>
            </p:cNvSpPr>
            <p:nvPr/>
          </p:nvSpPr>
          <p:spPr bwMode="auto">
            <a:xfrm>
              <a:off x="1010" y="1786"/>
              <a:ext cx="98" cy="1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7" name="Line 79"/>
            <p:cNvSpPr>
              <a:spLocks noChangeShapeType="1"/>
            </p:cNvSpPr>
            <p:nvPr/>
          </p:nvSpPr>
          <p:spPr bwMode="auto">
            <a:xfrm>
              <a:off x="1838" y="1729"/>
              <a:ext cx="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8" name="Line 80"/>
            <p:cNvSpPr>
              <a:spLocks noChangeShapeType="1"/>
            </p:cNvSpPr>
            <p:nvPr/>
          </p:nvSpPr>
          <p:spPr bwMode="auto">
            <a:xfrm>
              <a:off x="1935" y="1786"/>
              <a:ext cx="2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9" name="Line 81"/>
            <p:cNvSpPr>
              <a:spLocks noChangeShapeType="1"/>
            </p:cNvSpPr>
            <p:nvPr/>
          </p:nvSpPr>
          <p:spPr bwMode="auto">
            <a:xfrm>
              <a:off x="2276" y="1501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0" name="Line 82"/>
            <p:cNvSpPr>
              <a:spLocks noChangeShapeType="1"/>
            </p:cNvSpPr>
            <p:nvPr/>
          </p:nvSpPr>
          <p:spPr bwMode="auto">
            <a:xfrm>
              <a:off x="1887" y="1501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1" name="Line 83"/>
            <p:cNvSpPr>
              <a:spLocks noChangeShapeType="1"/>
            </p:cNvSpPr>
            <p:nvPr/>
          </p:nvSpPr>
          <p:spPr bwMode="auto">
            <a:xfrm>
              <a:off x="1692" y="1501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2" name="Oval 84"/>
            <p:cNvSpPr>
              <a:spLocks noChangeArrowheads="1"/>
            </p:cNvSpPr>
            <p:nvPr/>
          </p:nvSpPr>
          <p:spPr bwMode="auto">
            <a:xfrm>
              <a:off x="2033" y="1786"/>
              <a:ext cx="98" cy="1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3" name="Line 85"/>
            <p:cNvSpPr>
              <a:spLocks noChangeShapeType="1"/>
            </p:cNvSpPr>
            <p:nvPr/>
          </p:nvSpPr>
          <p:spPr bwMode="auto">
            <a:xfrm>
              <a:off x="669" y="1275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4" name="Line 86"/>
            <p:cNvSpPr>
              <a:spLocks noChangeShapeType="1"/>
            </p:cNvSpPr>
            <p:nvPr/>
          </p:nvSpPr>
          <p:spPr bwMode="auto">
            <a:xfrm>
              <a:off x="2276" y="1488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6" name="Line 88"/>
            <p:cNvSpPr>
              <a:spLocks noChangeShapeType="1"/>
            </p:cNvSpPr>
            <p:nvPr/>
          </p:nvSpPr>
          <p:spPr bwMode="auto">
            <a:xfrm>
              <a:off x="480" y="3360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7" name="Line 89"/>
            <p:cNvSpPr>
              <a:spLocks noChangeShapeType="1"/>
            </p:cNvSpPr>
            <p:nvPr/>
          </p:nvSpPr>
          <p:spPr bwMode="auto">
            <a:xfrm>
              <a:off x="816" y="2920"/>
              <a:ext cx="4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8" name="Line 90"/>
            <p:cNvSpPr>
              <a:spLocks noChangeShapeType="1"/>
            </p:cNvSpPr>
            <p:nvPr/>
          </p:nvSpPr>
          <p:spPr bwMode="auto">
            <a:xfrm>
              <a:off x="914" y="2864"/>
              <a:ext cx="2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79" name="Line 91"/>
            <p:cNvSpPr>
              <a:spLocks noChangeShapeType="1"/>
            </p:cNvSpPr>
            <p:nvPr/>
          </p:nvSpPr>
          <p:spPr bwMode="auto">
            <a:xfrm>
              <a:off x="1060" y="1898"/>
              <a:ext cx="0" cy="1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0" name="Line 92"/>
            <p:cNvSpPr>
              <a:spLocks noChangeShapeType="1"/>
            </p:cNvSpPr>
            <p:nvPr/>
          </p:nvSpPr>
          <p:spPr bwMode="auto">
            <a:xfrm>
              <a:off x="1254" y="292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1" name="Line 93"/>
            <p:cNvSpPr>
              <a:spLocks noChangeShapeType="1"/>
            </p:cNvSpPr>
            <p:nvPr/>
          </p:nvSpPr>
          <p:spPr bwMode="auto">
            <a:xfrm>
              <a:off x="864" y="292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2" name="Line 94"/>
            <p:cNvSpPr>
              <a:spLocks noChangeShapeType="1"/>
            </p:cNvSpPr>
            <p:nvPr/>
          </p:nvSpPr>
          <p:spPr bwMode="auto">
            <a:xfrm>
              <a:off x="1254" y="3147"/>
              <a:ext cx="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3" name="Line 95"/>
            <p:cNvSpPr>
              <a:spLocks noChangeShapeType="1"/>
            </p:cNvSpPr>
            <p:nvPr/>
          </p:nvSpPr>
          <p:spPr bwMode="auto">
            <a:xfrm>
              <a:off x="669" y="3147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4" name="Line 96"/>
            <p:cNvSpPr>
              <a:spLocks noChangeShapeType="1"/>
            </p:cNvSpPr>
            <p:nvPr/>
          </p:nvSpPr>
          <p:spPr bwMode="auto">
            <a:xfrm>
              <a:off x="1838" y="2920"/>
              <a:ext cx="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5" name="Line 97"/>
            <p:cNvSpPr>
              <a:spLocks noChangeShapeType="1"/>
            </p:cNvSpPr>
            <p:nvPr/>
          </p:nvSpPr>
          <p:spPr bwMode="auto">
            <a:xfrm>
              <a:off x="1935" y="2864"/>
              <a:ext cx="2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6" name="Line 98"/>
            <p:cNvSpPr>
              <a:spLocks noChangeShapeType="1"/>
            </p:cNvSpPr>
            <p:nvPr/>
          </p:nvSpPr>
          <p:spPr bwMode="auto">
            <a:xfrm>
              <a:off x="2276" y="292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7" name="Line 99"/>
            <p:cNvSpPr>
              <a:spLocks noChangeShapeType="1"/>
            </p:cNvSpPr>
            <p:nvPr/>
          </p:nvSpPr>
          <p:spPr bwMode="auto">
            <a:xfrm>
              <a:off x="1887" y="292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8" name="Line 100"/>
            <p:cNvSpPr>
              <a:spLocks noChangeShapeType="1"/>
            </p:cNvSpPr>
            <p:nvPr/>
          </p:nvSpPr>
          <p:spPr bwMode="auto">
            <a:xfrm>
              <a:off x="1692" y="3147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89" name="Line 101"/>
            <p:cNvSpPr>
              <a:spLocks noChangeShapeType="1"/>
            </p:cNvSpPr>
            <p:nvPr/>
          </p:nvSpPr>
          <p:spPr bwMode="auto">
            <a:xfrm>
              <a:off x="432" y="1248"/>
              <a:ext cx="3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0" name="Line 102"/>
            <p:cNvSpPr>
              <a:spLocks noChangeShapeType="1"/>
            </p:cNvSpPr>
            <p:nvPr/>
          </p:nvSpPr>
          <p:spPr bwMode="auto">
            <a:xfrm>
              <a:off x="669" y="3147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1" name="Text Box 103"/>
            <p:cNvSpPr txBox="1">
              <a:spLocks noChangeArrowheads="1"/>
            </p:cNvSpPr>
            <p:nvPr/>
          </p:nvSpPr>
          <p:spPr bwMode="auto">
            <a:xfrm>
              <a:off x="-57" y="3214"/>
              <a:ext cx="559" cy="3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Gnd</a:t>
              </a:r>
            </a:p>
          </p:txBody>
        </p:sp>
        <p:sp>
          <p:nvSpPr>
            <p:cNvPr id="89192" name="Text Box 104"/>
            <p:cNvSpPr txBox="1">
              <a:spLocks noChangeArrowheads="1"/>
            </p:cNvSpPr>
            <p:nvPr/>
          </p:nvSpPr>
          <p:spPr bwMode="auto">
            <a:xfrm>
              <a:off x="83" y="1104"/>
              <a:ext cx="415" cy="3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Vp</a:t>
              </a:r>
            </a:p>
          </p:txBody>
        </p:sp>
        <p:sp>
          <p:nvSpPr>
            <p:cNvPr id="89193" name="Line 105"/>
            <p:cNvSpPr>
              <a:spLocks noChangeShapeType="1"/>
            </p:cNvSpPr>
            <p:nvPr/>
          </p:nvSpPr>
          <p:spPr bwMode="auto">
            <a:xfrm>
              <a:off x="2081" y="1898"/>
              <a:ext cx="0" cy="1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4" name="Line 106"/>
            <p:cNvSpPr>
              <a:spLocks noChangeShapeType="1"/>
            </p:cNvSpPr>
            <p:nvPr/>
          </p:nvSpPr>
          <p:spPr bwMode="auto">
            <a:xfrm>
              <a:off x="1536" y="2304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5" name="Line 107"/>
            <p:cNvSpPr>
              <a:spLocks noChangeShapeType="1"/>
            </p:cNvSpPr>
            <p:nvPr/>
          </p:nvSpPr>
          <p:spPr bwMode="auto">
            <a:xfrm>
              <a:off x="1546" y="2296"/>
              <a:ext cx="1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6" name="Line 108"/>
            <p:cNvSpPr>
              <a:spLocks noChangeShapeType="1"/>
            </p:cNvSpPr>
            <p:nvPr/>
          </p:nvSpPr>
          <p:spPr bwMode="auto">
            <a:xfrm flipV="1">
              <a:off x="2256" y="312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9198" name="Object 110"/>
            <p:cNvGraphicFramePr>
              <a:graphicFrameLocks noChangeAspect="1"/>
            </p:cNvGraphicFramePr>
            <p:nvPr/>
          </p:nvGraphicFramePr>
          <p:xfrm>
            <a:off x="2880" y="2112"/>
            <a:ext cx="432" cy="336"/>
          </p:xfrm>
          <a:graphic>
            <a:graphicData uri="http://schemas.openxmlformats.org/presentationml/2006/ole">
              <p:oleObj spid="_x0000_s89198" name="Equation" r:id="rId3" imgW="342720" imgH="215640" progId="Equation.3">
                <p:embed/>
              </p:oleObj>
            </a:graphicData>
          </a:graphic>
        </p:graphicFrame>
        <p:graphicFrame>
          <p:nvGraphicFramePr>
            <p:cNvPr id="89199" name="Object 111"/>
            <p:cNvGraphicFramePr>
              <a:graphicFrameLocks noChangeAspect="1"/>
            </p:cNvGraphicFramePr>
            <p:nvPr/>
          </p:nvGraphicFramePr>
          <p:xfrm>
            <a:off x="1099" y="3207"/>
            <a:ext cx="389" cy="201"/>
          </p:xfrm>
          <a:graphic>
            <a:graphicData uri="http://schemas.openxmlformats.org/presentationml/2006/ole">
              <p:oleObj spid="_x0000_s89199" name="Equation" r:id="rId4" imgW="126720" imgH="139680" progId="Equation.3">
                <p:embed/>
              </p:oleObj>
            </a:graphicData>
          </a:graphic>
        </p:graphicFrame>
        <p:graphicFrame>
          <p:nvGraphicFramePr>
            <p:cNvPr id="89200" name="Object 112"/>
            <p:cNvGraphicFramePr>
              <a:graphicFrameLocks noChangeAspect="1"/>
            </p:cNvGraphicFramePr>
            <p:nvPr/>
          </p:nvGraphicFramePr>
          <p:xfrm>
            <a:off x="2160" y="3120"/>
            <a:ext cx="389" cy="240"/>
          </p:xfrm>
          <a:graphic>
            <a:graphicData uri="http://schemas.openxmlformats.org/presentationml/2006/ole">
              <p:oleObj spid="_x0000_s89200" name="Equation" r:id="rId5" imgW="126720" imgH="177480" progId="Equation.3">
                <p:embed/>
              </p:oleObj>
            </a:graphicData>
          </a:graphic>
        </p:graphicFrame>
        <p:sp>
          <p:nvSpPr>
            <p:cNvPr id="89201" name="Line 113"/>
            <p:cNvSpPr>
              <a:spLocks noChangeShapeType="1"/>
            </p:cNvSpPr>
            <p:nvPr/>
          </p:nvSpPr>
          <p:spPr bwMode="auto">
            <a:xfrm>
              <a:off x="2448" y="148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202" name="Line 114"/>
            <p:cNvSpPr>
              <a:spLocks noChangeShapeType="1"/>
            </p:cNvSpPr>
            <p:nvPr/>
          </p:nvSpPr>
          <p:spPr bwMode="auto">
            <a:xfrm>
              <a:off x="2592" y="3132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207" name="Rectangle 119"/>
          <p:cNvSpPr>
            <a:spLocks noChangeArrowheads="1"/>
          </p:cNvSpPr>
          <p:nvPr/>
        </p:nvSpPr>
        <p:spPr bwMode="auto">
          <a:xfrm>
            <a:off x="5454650" y="4495800"/>
            <a:ext cx="2546350" cy="3048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08" name="Rectangle 120"/>
          <p:cNvSpPr>
            <a:spLocks noChangeArrowheads="1"/>
          </p:cNvSpPr>
          <p:nvPr/>
        </p:nvSpPr>
        <p:spPr bwMode="auto">
          <a:xfrm>
            <a:off x="5029200" y="2209800"/>
            <a:ext cx="3200400" cy="838200"/>
          </a:xfrm>
          <a:prstGeom prst="rect">
            <a:avLst/>
          </a:prstGeom>
          <a:noFill/>
          <a:ln w="9525" algn="ctr">
            <a:solidFill>
              <a:srgbClr val="66FF6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09" name="Rectangle 121"/>
          <p:cNvSpPr>
            <a:spLocks noChangeArrowheads="1"/>
          </p:cNvSpPr>
          <p:nvPr/>
        </p:nvSpPr>
        <p:spPr bwMode="auto">
          <a:xfrm>
            <a:off x="5302250" y="2500313"/>
            <a:ext cx="2698750" cy="319087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10" name="Rectangle 122"/>
          <p:cNvSpPr>
            <a:spLocks noChangeArrowheads="1"/>
          </p:cNvSpPr>
          <p:nvPr/>
        </p:nvSpPr>
        <p:spPr bwMode="auto">
          <a:xfrm>
            <a:off x="4724400" y="5257800"/>
            <a:ext cx="3429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11" name="Rectangle 123"/>
          <p:cNvSpPr>
            <a:spLocks noChangeArrowheads="1"/>
          </p:cNvSpPr>
          <p:nvPr/>
        </p:nvSpPr>
        <p:spPr bwMode="auto">
          <a:xfrm>
            <a:off x="5334000" y="44958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12" name="Text Box 124"/>
          <p:cNvSpPr txBox="1">
            <a:spLocks noChangeArrowheads="1"/>
          </p:cNvSpPr>
          <p:nvPr/>
        </p:nvSpPr>
        <p:spPr bwMode="auto">
          <a:xfrm>
            <a:off x="5334000" y="44958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9213" name="Rectangle 125"/>
          <p:cNvSpPr>
            <a:spLocks noChangeArrowheads="1"/>
          </p:cNvSpPr>
          <p:nvPr/>
        </p:nvSpPr>
        <p:spPr bwMode="auto">
          <a:xfrm>
            <a:off x="5867400" y="2362200"/>
            <a:ext cx="304800" cy="26670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14" name="Text Box 126"/>
          <p:cNvSpPr txBox="1">
            <a:spLocks noChangeArrowheads="1"/>
          </p:cNvSpPr>
          <p:nvPr/>
        </p:nvSpPr>
        <p:spPr bwMode="auto">
          <a:xfrm>
            <a:off x="3962400" y="1600200"/>
            <a:ext cx="47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89215" name="Rectangle 127"/>
          <p:cNvSpPr>
            <a:spLocks noChangeArrowheads="1"/>
          </p:cNvSpPr>
          <p:nvPr/>
        </p:nvSpPr>
        <p:spPr bwMode="auto">
          <a:xfrm>
            <a:off x="4419600" y="1676400"/>
            <a:ext cx="11430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16" name="Rectangle 128"/>
          <p:cNvSpPr>
            <a:spLocks noChangeArrowheads="1"/>
          </p:cNvSpPr>
          <p:nvPr/>
        </p:nvSpPr>
        <p:spPr bwMode="auto">
          <a:xfrm>
            <a:off x="6477000" y="3657600"/>
            <a:ext cx="336550" cy="11430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17" name="Text Box 129"/>
          <p:cNvSpPr txBox="1">
            <a:spLocks noChangeArrowheads="1"/>
          </p:cNvSpPr>
          <p:nvPr/>
        </p:nvSpPr>
        <p:spPr bwMode="auto">
          <a:xfrm>
            <a:off x="4006850" y="5181600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sp>
        <p:nvSpPr>
          <p:cNvPr id="89218" name="Text Box 130"/>
          <p:cNvSpPr txBox="1">
            <a:spLocks noChangeArrowheads="1"/>
          </p:cNvSpPr>
          <p:nvPr/>
        </p:nvSpPr>
        <p:spPr bwMode="auto">
          <a:xfrm>
            <a:off x="6445250" y="44196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9219" name="Rectangle 131"/>
          <p:cNvSpPr>
            <a:spLocks noChangeArrowheads="1"/>
          </p:cNvSpPr>
          <p:nvPr/>
        </p:nvSpPr>
        <p:spPr bwMode="auto">
          <a:xfrm>
            <a:off x="7696200" y="44958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20" name="Text Box 132"/>
          <p:cNvSpPr txBox="1">
            <a:spLocks noChangeArrowheads="1"/>
          </p:cNvSpPr>
          <p:nvPr/>
        </p:nvSpPr>
        <p:spPr bwMode="auto">
          <a:xfrm>
            <a:off x="7696200" y="44958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9221" name="Rectangle 133"/>
          <p:cNvSpPr>
            <a:spLocks noChangeArrowheads="1"/>
          </p:cNvSpPr>
          <p:nvPr/>
        </p:nvSpPr>
        <p:spPr bwMode="auto">
          <a:xfrm>
            <a:off x="7086600" y="2286000"/>
            <a:ext cx="304800" cy="26670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22" name="Rectangle 134"/>
          <p:cNvSpPr>
            <a:spLocks noChangeArrowheads="1"/>
          </p:cNvSpPr>
          <p:nvPr/>
        </p:nvSpPr>
        <p:spPr bwMode="auto">
          <a:xfrm>
            <a:off x="5257800" y="1981200"/>
            <a:ext cx="304800" cy="838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23" name="Text Box 135"/>
          <p:cNvSpPr txBox="1">
            <a:spLocks noChangeArrowheads="1"/>
          </p:cNvSpPr>
          <p:nvPr/>
        </p:nvSpPr>
        <p:spPr bwMode="auto">
          <a:xfrm>
            <a:off x="5257800" y="24384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89224" name="Rectangle 136"/>
          <p:cNvSpPr>
            <a:spLocks noChangeArrowheads="1"/>
          </p:cNvSpPr>
          <p:nvPr/>
        </p:nvSpPr>
        <p:spPr bwMode="auto">
          <a:xfrm>
            <a:off x="6477000" y="3352800"/>
            <a:ext cx="18288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25" name="Rectangle 137"/>
          <p:cNvSpPr>
            <a:spLocks noChangeArrowheads="1"/>
          </p:cNvSpPr>
          <p:nvPr/>
        </p:nvSpPr>
        <p:spPr bwMode="auto">
          <a:xfrm>
            <a:off x="7696200" y="2514600"/>
            <a:ext cx="304800" cy="11430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226" name="Text Box 138"/>
          <p:cNvSpPr txBox="1">
            <a:spLocks noChangeArrowheads="1"/>
          </p:cNvSpPr>
          <p:nvPr/>
        </p:nvSpPr>
        <p:spPr bwMode="auto">
          <a:xfrm>
            <a:off x="7696200" y="25146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graphicFrame>
        <p:nvGraphicFramePr>
          <p:cNvPr id="89227" name="Object 139"/>
          <p:cNvGraphicFramePr>
            <a:graphicFrameLocks noChangeAspect="1"/>
          </p:cNvGraphicFramePr>
          <p:nvPr/>
        </p:nvGraphicFramePr>
        <p:xfrm>
          <a:off x="6248400" y="4876800"/>
          <a:ext cx="473075" cy="306388"/>
        </p:xfrm>
        <a:graphic>
          <a:graphicData uri="http://schemas.openxmlformats.org/presentationml/2006/ole">
            <p:oleObj spid="_x0000_s89227" name="Equation" r:id="rId6" imgW="126720" imgH="139680" progId="Equation.3">
              <p:embed/>
            </p:oleObj>
          </a:graphicData>
        </a:graphic>
      </p:graphicFrame>
      <p:graphicFrame>
        <p:nvGraphicFramePr>
          <p:cNvPr id="89228" name="Object 140"/>
          <p:cNvGraphicFramePr>
            <a:graphicFrameLocks noChangeAspect="1"/>
          </p:cNvGraphicFramePr>
          <p:nvPr/>
        </p:nvGraphicFramePr>
        <p:xfrm>
          <a:off x="6781800" y="4800600"/>
          <a:ext cx="473075" cy="390525"/>
        </p:xfrm>
        <a:graphic>
          <a:graphicData uri="http://schemas.openxmlformats.org/presentationml/2006/ole">
            <p:oleObj spid="_x0000_s89228" name="Equation" r:id="rId7" imgW="126720" imgH="177480" progId="Equation.3">
              <p:embed/>
            </p:oleObj>
          </a:graphicData>
        </a:graphic>
      </p:graphicFrame>
      <p:graphicFrame>
        <p:nvGraphicFramePr>
          <p:cNvPr id="89229" name="Object 141"/>
          <p:cNvGraphicFramePr>
            <a:graphicFrameLocks noChangeAspect="1"/>
          </p:cNvGraphicFramePr>
          <p:nvPr/>
        </p:nvGraphicFramePr>
        <p:xfrm>
          <a:off x="8397875" y="3352800"/>
          <a:ext cx="746125" cy="457200"/>
        </p:xfrm>
        <a:graphic>
          <a:graphicData uri="http://schemas.openxmlformats.org/presentationml/2006/ole">
            <p:oleObj spid="_x0000_s89229" name="Equation" r:id="rId8" imgW="3427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NAND2-NOR2 Comparison</a:t>
            </a:r>
          </a:p>
        </p:txBody>
      </p:sp>
      <p:grpSp>
        <p:nvGrpSpPr>
          <p:cNvPr id="90141" name="Group 29"/>
          <p:cNvGrpSpPr>
            <a:grpSpLocks/>
          </p:cNvGrpSpPr>
          <p:nvPr/>
        </p:nvGrpSpPr>
        <p:grpSpPr bwMode="auto">
          <a:xfrm>
            <a:off x="381000" y="2362200"/>
            <a:ext cx="2514600" cy="2209800"/>
            <a:chOff x="144" y="1344"/>
            <a:chExt cx="2016" cy="1776"/>
          </a:xfrm>
        </p:grpSpPr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384" y="2784"/>
              <a:ext cx="1632" cy="192"/>
            </a:xfrm>
            <a:prstGeom prst="rect">
              <a:avLst/>
            </a:prstGeom>
            <a:solidFill>
              <a:srgbClr val="66FF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144" y="1344"/>
              <a:ext cx="2016" cy="528"/>
            </a:xfrm>
            <a:prstGeom prst="rect">
              <a:avLst/>
            </a:prstGeom>
            <a:noFill/>
            <a:ln w="9525" algn="ctr">
              <a:solidFill>
                <a:srgbClr val="66FF66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316" y="1527"/>
              <a:ext cx="1700" cy="201"/>
            </a:xfrm>
            <a:prstGeom prst="rect">
              <a:avLst/>
            </a:prstGeom>
            <a:solidFill>
              <a:srgbClr val="FF99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672" y="1440"/>
              <a:ext cx="192" cy="1680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1440" y="1392"/>
              <a:ext cx="192" cy="1680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75" name="Group 63"/>
          <p:cNvGrpSpPr>
            <a:grpSpLocks/>
          </p:cNvGrpSpPr>
          <p:nvPr/>
        </p:nvGrpSpPr>
        <p:grpSpPr bwMode="auto">
          <a:xfrm>
            <a:off x="4724400" y="1143000"/>
            <a:ext cx="2965450" cy="2347913"/>
            <a:chOff x="2976" y="960"/>
            <a:chExt cx="1868" cy="1479"/>
          </a:xfrm>
        </p:grpSpPr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3322" y="1034"/>
              <a:ext cx="1522" cy="105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6" name="Rectangle 14"/>
            <p:cNvSpPr>
              <a:spLocks noChangeArrowheads="1"/>
            </p:cNvSpPr>
            <p:nvPr/>
          </p:nvSpPr>
          <p:spPr bwMode="auto">
            <a:xfrm>
              <a:off x="3596" y="1139"/>
              <a:ext cx="122" cy="289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3557" y="1200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28" name="Text Box 16"/>
            <p:cNvSpPr txBox="1">
              <a:spLocks noChangeArrowheads="1"/>
            </p:cNvSpPr>
            <p:nvPr/>
          </p:nvSpPr>
          <p:spPr bwMode="auto">
            <a:xfrm>
              <a:off x="2976" y="960"/>
              <a:ext cx="30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Vp</a:t>
              </a:r>
            </a:p>
          </p:txBody>
        </p:sp>
        <p:sp>
          <p:nvSpPr>
            <p:cNvPr id="90129" name="Rectangle 17"/>
            <p:cNvSpPr>
              <a:spLocks noChangeArrowheads="1"/>
            </p:cNvSpPr>
            <p:nvPr/>
          </p:nvSpPr>
          <p:spPr bwMode="auto">
            <a:xfrm>
              <a:off x="3413" y="2293"/>
              <a:ext cx="457" cy="105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0" name="Rectangle 18"/>
            <p:cNvSpPr>
              <a:spLocks noChangeArrowheads="1"/>
            </p:cNvSpPr>
            <p:nvPr/>
          </p:nvSpPr>
          <p:spPr bwMode="auto">
            <a:xfrm>
              <a:off x="4070" y="1323"/>
              <a:ext cx="135" cy="393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1" name="Text Box 19"/>
            <p:cNvSpPr txBox="1">
              <a:spLocks noChangeArrowheads="1"/>
            </p:cNvSpPr>
            <p:nvPr/>
          </p:nvSpPr>
          <p:spPr bwMode="auto">
            <a:xfrm>
              <a:off x="2976" y="2208"/>
              <a:ext cx="4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Gnd</a:t>
              </a:r>
            </a:p>
          </p:txBody>
        </p:sp>
        <p:sp>
          <p:nvSpPr>
            <p:cNvPr id="90132" name="Text Box 20"/>
            <p:cNvSpPr txBox="1">
              <a:spLocks noChangeArrowheads="1"/>
            </p:cNvSpPr>
            <p:nvPr/>
          </p:nvSpPr>
          <p:spPr bwMode="auto">
            <a:xfrm>
              <a:off x="4032" y="1296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33" name="Rectangle 21"/>
            <p:cNvSpPr>
              <a:spLocks noChangeArrowheads="1"/>
            </p:cNvSpPr>
            <p:nvPr/>
          </p:nvSpPr>
          <p:spPr bwMode="auto">
            <a:xfrm>
              <a:off x="4600" y="1139"/>
              <a:ext cx="122" cy="289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4" name="Text Box 22"/>
            <p:cNvSpPr txBox="1">
              <a:spLocks noChangeArrowheads="1"/>
            </p:cNvSpPr>
            <p:nvPr/>
          </p:nvSpPr>
          <p:spPr bwMode="auto">
            <a:xfrm>
              <a:off x="4562" y="1248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35" name="Rectangle 23"/>
            <p:cNvSpPr>
              <a:spLocks noChangeArrowheads="1"/>
            </p:cNvSpPr>
            <p:nvPr/>
          </p:nvSpPr>
          <p:spPr bwMode="auto">
            <a:xfrm>
              <a:off x="3626" y="2005"/>
              <a:ext cx="122" cy="28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>
              <a:off x="3588" y="2006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4205" y="1611"/>
              <a:ext cx="609" cy="105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8" name="Rectangle 26"/>
            <p:cNvSpPr>
              <a:spLocks noChangeArrowheads="1"/>
            </p:cNvSpPr>
            <p:nvPr/>
          </p:nvSpPr>
          <p:spPr bwMode="auto">
            <a:xfrm>
              <a:off x="4570" y="1716"/>
              <a:ext cx="122" cy="394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9" name="Text Box 27"/>
            <p:cNvSpPr txBox="1">
              <a:spLocks noChangeArrowheads="1"/>
            </p:cNvSpPr>
            <p:nvPr/>
          </p:nvSpPr>
          <p:spPr bwMode="auto">
            <a:xfrm>
              <a:off x="4532" y="1872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</p:grpSp>
      <p:grpSp>
        <p:nvGrpSpPr>
          <p:cNvPr id="90174" name="Group 62"/>
          <p:cNvGrpSpPr>
            <a:grpSpLocks/>
          </p:cNvGrpSpPr>
          <p:nvPr/>
        </p:nvGrpSpPr>
        <p:grpSpPr bwMode="auto">
          <a:xfrm>
            <a:off x="4648200" y="3733800"/>
            <a:ext cx="3536950" cy="2347913"/>
            <a:chOff x="2668" y="2592"/>
            <a:chExt cx="2228" cy="1479"/>
          </a:xfrm>
        </p:grpSpPr>
        <p:sp>
          <p:nvSpPr>
            <p:cNvPr id="90158" name="Rectangle 46"/>
            <p:cNvSpPr>
              <a:spLocks noChangeArrowheads="1"/>
            </p:cNvSpPr>
            <p:nvPr/>
          </p:nvSpPr>
          <p:spPr bwMode="auto">
            <a:xfrm>
              <a:off x="3259" y="3886"/>
              <a:ext cx="1567" cy="9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9" name="Rectangle 47"/>
            <p:cNvSpPr>
              <a:spLocks noChangeArrowheads="1"/>
            </p:cNvSpPr>
            <p:nvPr/>
          </p:nvSpPr>
          <p:spPr bwMode="auto">
            <a:xfrm>
              <a:off x="3538" y="3641"/>
              <a:ext cx="139" cy="270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0" name="Text Box 48"/>
            <p:cNvSpPr txBox="1">
              <a:spLocks noChangeArrowheads="1"/>
            </p:cNvSpPr>
            <p:nvPr/>
          </p:nvSpPr>
          <p:spPr bwMode="auto">
            <a:xfrm>
              <a:off x="3510" y="3641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61" name="Rectangle 49"/>
            <p:cNvSpPr>
              <a:spLocks noChangeArrowheads="1"/>
            </p:cNvSpPr>
            <p:nvPr/>
          </p:nvSpPr>
          <p:spPr bwMode="auto">
            <a:xfrm>
              <a:off x="3120" y="2736"/>
              <a:ext cx="522" cy="9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2" name="Rectangle 50"/>
            <p:cNvSpPr>
              <a:spLocks noChangeArrowheads="1"/>
            </p:cNvSpPr>
            <p:nvPr/>
          </p:nvSpPr>
          <p:spPr bwMode="auto">
            <a:xfrm>
              <a:off x="4060" y="3372"/>
              <a:ext cx="154" cy="367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3" name="Text Box 51"/>
            <p:cNvSpPr txBox="1">
              <a:spLocks noChangeArrowheads="1"/>
            </p:cNvSpPr>
            <p:nvPr/>
          </p:nvSpPr>
          <p:spPr bwMode="auto">
            <a:xfrm>
              <a:off x="4017" y="3504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64" name="Rectangle 52"/>
            <p:cNvSpPr>
              <a:spLocks noChangeArrowheads="1"/>
            </p:cNvSpPr>
            <p:nvPr/>
          </p:nvSpPr>
          <p:spPr bwMode="auto">
            <a:xfrm>
              <a:off x="4617" y="3641"/>
              <a:ext cx="140" cy="270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5" name="Text Box 53"/>
            <p:cNvSpPr txBox="1">
              <a:spLocks noChangeArrowheads="1"/>
            </p:cNvSpPr>
            <p:nvPr/>
          </p:nvSpPr>
          <p:spPr bwMode="auto">
            <a:xfrm>
              <a:off x="4588" y="3600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66" name="Rectangle 54"/>
            <p:cNvSpPr>
              <a:spLocks noChangeArrowheads="1"/>
            </p:cNvSpPr>
            <p:nvPr/>
          </p:nvSpPr>
          <p:spPr bwMode="auto">
            <a:xfrm>
              <a:off x="3503" y="2834"/>
              <a:ext cx="139" cy="269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7" name="Text Box 55"/>
            <p:cNvSpPr txBox="1">
              <a:spLocks noChangeArrowheads="1"/>
            </p:cNvSpPr>
            <p:nvPr/>
          </p:nvSpPr>
          <p:spPr bwMode="auto">
            <a:xfrm>
              <a:off x="3475" y="2880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68" name="Rectangle 56"/>
            <p:cNvSpPr>
              <a:spLocks noChangeArrowheads="1"/>
            </p:cNvSpPr>
            <p:nvPr/>
          </p:nvSpPr>
          <p:spPr bwMode="auto">
            <a:xfrm>
              <a:off x="4060" y="3274"/>
              <a:ext cx="836" cy="9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9" name="Rectangle 57"/>
            <p:cNvSpPr>
              <a:spLocks noChangeArrowheads="1"/>
            </p:cNvSpPr>
            <p:nvPr/>
          </p:nvSpPr>
          <p:spPr bwMode="auto">
            <a:xfrm>
              <a:off x="4617" y="3005"/>
              <a:ext cx="140" cy="367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0" name="Text Box 58"/>
            <p:cNvSpPr txBox="1">
              <a:spLocks noChangeArrowheads="1"/>
            </p:cNvSpPr>
            <p:nvPr/>
          </p:nvSpPr>
          <p:spPr bwMode="auto">
            <a:xfrm>
              <a:off x="4588" y="3005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90172" name="Text Box 60"/>
            <p:cNvSpPr txBox="1">
              <a:spLocks noChangeArrowheads="1"/>
            </p:cNvSpPr>
            <p:nvPr/>
          </p:nvSpPr>
          <p:spPr bwMode="auto">
            <a:xfrm>
              <a:off x="2668" y="2592"/>
              <a:ext cx="30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Vp</a:t>
              </a:r>
            </a:p>
          </p:txBody>
        </p:sp>
        <p:sp>
          <p:nvSpPr>
            <p:cNvPr id="90173" name="Text Box 61"/>
            <p:cNvSpPr txBox="1">
              <a:spLocks noChangeArrowheads="1"/>
            </p:cNvSpPr>
            <p:nvPr/>
          </p:nvSpPr>
          <p:spPr bwMode="auto">
            <a:xfrm>
              <a:off x="2668" y="3840"/>
              <a:ext cx="4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Gnd</a:t>
              </a:r>
            </a:p>
          </p:txBody>
        </p:sp>
      </p:grpSp>
      <p:sp>
        <p:nvSpPr>
          <p:cNvPr id="90176" name="Text Box 64"/>
          <p:cNvSpPr txBox="1">
            <a:spLocks noChangeArrowheads="1"/>
          </p:cNvSpPr>
          <p:nvPr/>
        </p:nvSpPr>
        <p:spPr bwMode="auto">
          <a:xfrm>
            <a:off x="384175" y="5294313"/>
            <a:ext cx="1517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MOS Layout</a:t>
            </a:r>
          </a:p>
        </p:txBody>
      </p:sp>
      <p:sp>
        <p:nvSpPr>
          <p:cNvPr id="90177" name="Text Box 65"/>
          <p:cNvSpPr txBox="1">
            <a:spLocks noChangeArrowheads="1"/>
          </p:cNvSpPr>
          <p:nvPr/>
        </p:nvSpPr>
        <p:spPr bwMode="auto">
          <a:xfrm>
            <a:off x="3057525" y="5370513"/>
            <a:ext cx="895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Wiring</a:t>
            </a:r>
          </a:p>
        </p:txBody>
      </p:sp>
      <p:cxnSp>
        <p:nvCxnSpPr>
          <p:cNvPr id="90178" name="AutoShape 66"/>
          <p:cNvCxnSpPr>
            <a:cxnSpLocks noChangeShapeType="1"/>
            <a:stCxn id="90177" idx="0"/>
            <a:endCxn id="90131" idx="1"/>
          </p:cNvCxnSpPr>
          <p:nvPr/>
        </p:nvCxnSpPr>
        <p:spPr bwMode="auto">
          <a:xfrm rot="16200000">
            <a:off x="3083718" y="3729832"/>
            <a:ext cx="2062163" cy="1219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0179" name="Line 67"/>
          <p:cNvSpPr>
            <a:spLocks noChangeShapeType="1"/>
          </p:cNvSpPr>
          <p:nvPr/>
        </p:nvSpPr>
        <p:spPr bwMode="auto">
          <a:xfrm>
            <a:off x="4419600" y="2209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80" name="Line 68"/>
          <p:cNvSpPr>
            <a:spLocks noChangeShapeType="1"/>
          </p:cNvSpPr>
          <p:nvPr/>
        </p:nvSpPr>
        <p:spPr bwMode="auto">
          <a:xfrm>
            <a:off x="4572000" y="4876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2971800" y="2667000"/>
            <a:ext cx="1143000" cy="517525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Layout Geometry</a:t>
            </a:r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990600" y="2514600"/>
            <a:ext cx="1219200" cy="990600"/>
            <a:chOff x="624" y="1248"/>
            <a:chExt cx="1152" cy="1008"/>
          </a:xfrm>
        </p:grpSpPr>
        <p:sp>
          <p:nvSpPr>
            <p:cNvPr id="91141" name="Rectangle 5"/>
            <p:cNvSpPr>
              <a:spLocks noChangeArrowheads="1"/>
            </p:cNvSpPr>
            <p:nvPr/>
          </p:nvSpPr>
          <p:spPr bwMode="auto">
            <a:xfrm>
              <a:off x="624" y="1488"/>
              <a:ext cx="432" cy="528"/>
            </a:xfrm>
            <a:prstGeom prst="rect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1056" y="1248"/>
              <a:ext cx="288" cy="10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1344" y="1488"/>
              <a:ext cx="432" cy="528"/>
            </a:xfrm>
            <a:prstGeom prst="rect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990600" y="3733800"/>
            <a:ext cx="1219200" cy="990600"/>
            <a:chOff x="624" y="1248"/>
            <a:chExt cx="1152" cy="1008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>
              <a:off x="624" y="1488"/>
              <a:ext cx="432" cy="528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>
              <a:off x="1056" y="1248"/>
              <a:ext cx="288" cy="10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7" name="Rectangle 11"/>
            <p:cNvSpPr>
              <a:spLocks noChangeArrowheads="1"/>
            </p:cNvSpPr>
            <p:nvPr/>
          </p:nvSpPr>
          <p:spPr bwMode="auto">
            <a:xfrm>
              <a:off x="1344" y="1488"/>
              <a:ext cx="432" cy="528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2971800" y="3733800"/>
            <a:ext cx="1143000" cy="517525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4876800" y="3124200"/>
            <a:ext cx="381000" cy="914400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1157" name="Rectangle 21"/>
          <p:cNvSpPr>
            <a:spLocks noChangeArrowheads="1"/>
          </p:cNvSpPr>
          <p:nvPr/>
        </p:nvSpPr>
        <p:spPr bwMode="auto">
          <a:xfrm>
            <a:off x="5791200" y="3124200"/>
            <a:ext cx="381000" cy="914400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3352800" y="2438400"/>
            <a:ext cx="304800" cy="2133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4648200" y="3429000"/>
            <a:ext cx="19050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6705600" y="1997075"/>
            <a:ext cx="1524000" cy="288925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7772400" y="3276600"/>
            <a:ext cx="381000" cy="1447800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6934200" y="1524000"/>
            <a:ext cx="304800" cy="1143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7620000" y="1524000"/>
            <a:ext cx="304800" cy="1143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7391400" y="3581400"/>
            <a:ext cx="11430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7391400" y="4114800"/>
            <a:ext cx="11430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190500" y="4876800"/>
            <a:ext cx="1428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Individual</a:t>
            </a:r>
          </a:p>
          <a:p>
            <a:r>
              <a:rPr lang="en-US" b="1"/>
              <a:t>Transistors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3854450" y="4876800"/>
            <a:ext cx="1657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Shared Gates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4705350" y="1676400"/>
            <a:ext cx="1644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Shared drain/</a:t>
            </a:r>
          </a:p>
          <a:p>
            <a:r>
              <a:rPr lang="en-US" b="1"/>
              <a:t>source</a:t>
            </a:r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 flipH="1" flipV="1">
            <a:off x="3810000" y="4419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 flipV="1">
            <a:off x="4876800" y="4114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1" name="Line 35"/>
          <p:cNvSpPr>
            <a:spLocks noChangeShapeType="1"/>
          </p:cNvSpPr>
          <p:nvPr/>
        </p:nvSpPr>
        <p:spPr bwMode="auto">
          <a:xfrm>
            <a:off x="6248400" y="2133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2" name="Line 36"/>
          <p:cNvSpPr>
            <a:spLocks noChangeShapeType="1"/>
          </p:cNvSpPr>
          <p:nvPr/>
        </p:nvSpPr>
        <p:spPr bwMode="auto">
          <a:xfrm>
            <a:off x="6096000" y="2286000"/>
            <a:ext cx="990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3" name="Line 37"/>
          <p:cNvSpPr>
            <a:spLocks noChangeShapeType="1"/>
          </p:cNvSpPr>
          <p:nvPr/>
        </p:nvSpPr>
        <p:spPr bwMode="auto">
          <a:xfrm flipV="1">
            <a:off x="533400" y="4495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4" name="Rectangle 38"/>
          <p:cNvSpPr>
            <a:spLocks noChangeArrowheads="1"/>
          </p:cNvSpPr>
          <p:nvPr/>
        </p:nvSpPr>
        <p:spPr bwMode="auto">
          <a:xfrm>
            <a:off x="609600" y="1295400"/>
            <a:ext cx="7924800" cy="1524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5" name="Rectangle 39"/>
          <p:cNvSpPr>
            <a:spLocks noChangeArrowheads="1"/>
          </p:cNvSpPr>
          <p:nvPr/>
        </p:nvSpPr>
        <p:spPr bwMode="auto">
          <a:xfrm>
            <a:off x="685800" y="5867400"/>
            <a:ext cx="7924800" cy="1524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-9525" y="1179513"/>
            <a:ext cx="47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91177" name="Text Box 41"/>
          <p:cNvSpPr txBox="1">
            <a:spLocks noChangeArrowheads="1"/>
          </p:cNvSpPr>
          <p:nvPr/>
        </p:nvSpPr>
        <p:spPr bwMode="auto">
          <a:xfrm>
            <a:off x="60325" y="5715000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Theory: Euler Path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5743575" y="1744663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 flipH="1">
            <a:off x="5743575" y="18208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5743575" y="24304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H="1" flipV="1">
            <a:off x="4981575" y="21113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6048375" y="1577975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5591175" y="1820863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5438775" y="2049463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 flipV="1">
            <a:off x="5667375" y="15779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5876925" y="1135063"/>
            <a:ext cx="47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Vp</a:t>
            </a:r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6048375" y="2430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5743575" y="2797175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 flipH="1">
            <a:off x="5743575" y="28733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5743575" y="34829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5591175" y="2873375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1" name="Oval 21"/>
          <p:cNvSpPr>
            <a:spLocks noChangeArrowheads="1"/>
          </p:cNvSpPr>
          <p:nvPr/>
        </p:nvSpPr>
        <p:spPr bwMode="auto">
          <a:xfrm>
            <a:off x="5438775" y="3101975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6048375" y="34829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5743575" y="4321175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 flipH="1">
            <a:off x="5743575" y="43973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>
            <a:off x="5743575" y="50069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7496175" y="4092575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6048375" y="39401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8" name="Line 28"/>
          <p:cNvSpPr>
            <a:spLocks noChangeShapeType="1"/>
          </p:cNvSpPr>
          <p:nvPr/>
        </p:nvSpPr>
        <p:spPr bwMode="auto">
          <a:xfrm>
            <a:off x="6048375" y="50069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>
            <a:off x="7343775" y="4016375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 flipH="1">
            <a:off x="7038975" y="40925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 flipH="1">
            <a:off x="7038975" y="47021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7038975" y="3940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>
            <a:off x="7038975" y="47021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4" name="Line 34"/>
          <p:cNvSpPr>
            <a:spLocks noChangeShapeType="1"/>
          </p:cNvSpPr>
          <p:nvPr/>
        </p:nvSpPr>
        <p:spPr bwMode="auto">
          <a:xfrm>
            <a:off x="6048375" y="394017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>
            <a:off x="5743575" y="607377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>
            <a:off x="5591175" y="4397375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 flipH="1" flipV="1">
            <a:off x="4981575" y="47021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8" name="Line 38"/>
          <p:cNvSpPr>
            <a:spLocks noChangeShapeType="1"/>
          </p:cNvSpPr>
          <p:nvPr/>
        </p:nvSpPr>
        <p:spPr bwMode="auto">
          <a:xfrm flipH="1" flipV="1">
            <a:off x="7496175" y="43973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>
            <a:off x="7267575" y="1806575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0" name="Line 40"/>
          <p:cNvSpPr>
            <a:spLocks noChangeShapeType="1"/>
          </p:cNvSpPr>
          <p:nvPr/>
        </p:nvSpPr>
        <p:spPr bwMode="auto">
          <a:xfrm>
            <a:off x="7115175" y="1730375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1" name="Line 41"/>
          <p:cNvSpPr>
            <a:spLocks noChangeShapeType="1"/>
          </p:cNvSpPr>
          <p:nvPr/>
        </p:nvSpPr>
        <p:spPr bwMode="auto">
          <a:xfrm flipH="1">
            <a:off x="6810375" y="18065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2" name="Line 42"/>
          <p:cNvSpPr>
            <a:spLocks noChangeShapeType="1"/>
          </p:cNvSpPr>
          <p:nvPr/>
        </p:nvSpPr>
        <p:spPr bwMode="auto">
          <a:xfrm flipH="1">
            <a:off x="6810375" y="24161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>
            <a:off x="6810375" y="1577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4" name="Line 44"/>
          <p:cNvSpPr>
            <a:spLocks noChangeShapeType="1"/>
          </p:cNvSpPr>
          <p:nvPr/>
        </p:nvSpPr>
        <p:spPr bwMode="auto">
          <a:xfrm>
            <a:off x="6810375" y="24161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5" name="Line 45"/>
          <p:cNvSpPr>
            <a:spLocks noChangeShapeType="1"/>
          </p:cNvSpPr>
          <p:nvPr/>
        </p:nvSpPr>
        <p:spPr bwMode="auto">
          <a:xfrm flipH="1" flipV="1">
            <a:off x="7419975" y="21113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6" name="Oval 46"/>
          <p:cNvSpPr>
            <a:spLocks noChangeArrowheads="1"/>
          </p:cNvSpPr>
          <p:nvPr/>
        </p:nvSpPr>
        <p:spPr bwMode="auto">
          <a:xfrm>
            <a:off x="7267575" y="2035175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7" name="Line 47"/>
          <p:cNvSpPr>
            <a:spLocks noChangeShapeType="1"/>
          </p:cNvSpPr>
          <p:nvPr/>
        </p:nvSpPr>
        <p:spPr bwMode="auto">
          <a:xfrm flipH="1">
            <a:off x="6048375" y="26447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8" name="Line 48"/>
          <p:cNvSpPr>
            <a:spLocks noChangeShapeType="1"/>
          </p:cNvSpPr>
          <p:nvPr/>
        </p:nvSpPr>
        <p:spPr bwMode="auto">
          <a:xfrm>
            <a:off x="7496175" y="5006975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9" name="Line 49"/>
          <p:cNvSpPr>
            <a:spLocks noChangeShapeType="1"/>
          </p:cNvSpPr>
          <p:nvPr/>
        </p:nvSpPr>
        <p:spPr bwMode="auto">
          <a:xfrm>
            <a:off x="7343775" y="4930775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0" name="Line 50"/>
          <p:cNvSpPr>
            <a:spLocks noChangeShapeType="1"/>
          </p:cNvSpPr>
          <p:nvPr/>
        </p:nvSpPr>
        <p:spPr bwMode="auto">
          <a:xfrm flipH="1">
            <a:off x="7038975" y="50069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1" name="Line 51"/>
          <p:cNvSpPr>
            <a:spLocks noChangeShapeType="1"/>
          </p:cNvSpPr>
          <p:nvPr/>
        </p:nvSpPr>
        <p:spPr bwMode="auto">
          <a:xfrm flipH="1">
            <a:off x="7038975" y="56165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3" name="Line 53"/>
          <p:cNvSpPr>
            <a:spLocks noChangeShapeType="1"/>
          </p:cNvSpPr>
          <p:nvPr/>
        </p:nvSpPr>
        <p:spPr bwMode="auto">
          <a:xfrm>
            <a:off x="7038975" y="56165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4" name="Line 54"/>
          <p:cNvSpPr>
            <a:spLocks noChangeShapeType="1"/>
          </p:cNvSpPr>
          <p:nvPr/>
        </p:nvSpPr>
        <p:spPr bwMode="auto">
          <a:xfrm flipH="1" flipV="1">
            <a:off x="7496175" y="53117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5" name="Text Box 55"/>
          <p:cNvSpPr txBox="1">
            <a:spLocks noChangeArrowheads="1"/>
          </p:cNvSpPr>
          <p:nvPr/>
        </p:nvSpPr>
        <p:spPr bwMode="auto">
          <a:xfrm>
            <a:off x="7404100" y="5881688"/>
            <a:ext cx="641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Gnd</a:t>
            </a:r>
          </a:p>
        </p:txBody>
      </p:sp>
      <p:sp>
        <p:nvSpPr>
          <p:cNvPr id="102456" name="Text Box 56"/>
          <p:cNvSpPr txBox="1">
            <a:spLocks noChangeArrowheads="1"/>
          </p:cNvSpPr>
          <p:nvPr/>
        </p:nvSpPr>
        <p:spPr bwMode="auto">
          <a:xfrm>
            <a:off x="4673600" y="4510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102457" name="Text Box 57"/>
          <p:cNvSpPr txBox="1">
            <a:spLocks noChangeArrowheads="1"/>
          </p:cNvSpPr>
          <p:nvPr/>
        </p:nvSpPr>
        <p:spPr bwMode="auto">
          <a:xfrm>
            <a:off x="8102600" y="4129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102458" name="Text Box 58"/>
          <p:cNvSpPr txBox="1">
            <a:spLocks noChangeArrowheads="1"/>
          </p:cNvSpPr>
          <p:nvPr/>
        </p:nvSpPr>
        <p:spPr bwMode="auto">
          <a:xfrm>
            <a:off x="8096250" y="5043488"/>
            <a:ext cx="32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102459" name="Line 59"/>
          <p:cNvSpPr>
            <a:spLocks noChangeShapeType="1"/>
          </p:cNvSpPr>
          <p:nvPr/>
        </p:nvSpPr>
        <p:spPr bwMode="auto">
          <a:xfrm flipH="1" flipV="1">
            <a:off x="4981575" y="31781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0" name="Text Box 60"/>
          <p:cNvSpPr txBox="1">
            <a:spLocks noChangeArrowheads="1"/>
          </p:cNvSpPr>
          <p:nvPr/>
        </p:nvSpPr>
        <p:spPr bwMode="auto">
          <a:xfrm>
            <a:off x="4591050" y="1843088"/>
            <a:ext cx="32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102461" name="Text Box 61"/>
          <p:cNvSpPr txBox="1">
            <a:spLocks noChangeArrowheads="1"/>
          </p:cNvSpPr>
          <p:nvPr/>
        </p:nvSpPr>
        <p:spPr bwMode="auto">
          <a:xfrm>
            <a:off x="4597400" y="2909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102462" name="Text Box 62"/>
          <p:cNvSpPr txBox="1">
            <a:spLocks noChangeArrowheads="1"/>
          </p:cNvSpPr>
          <p:nvPr/>
        </p:nvSpPr>
        <p:spPr bwMode="auto">
          <a:xfrm>
            <a:off x="8102600" y="1843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102463" name="Text Box 63"/>
          <p:cNvSpPr txBox="1">
            <a:spLocks noChangeArrowheads="1"/>
          </p:cNvSpPr>
          <p:nvPr/>
        </p:nvSpPr>
        <p:spPr bwMode="auto">
          <a:xfrm>
            <a:off x="7981950" y="3443288"/>
            <a:ext cx="55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  <p:sp>
        <p:nvSpPr>
          <p:cNvPr id="102469" name="Freeform 69"/>
          <p:cNvSpPr>
            <a:spLocks/>
          </p:cNvSpPr>
          <p:nvPr/>
        </p:nvSpPr>
        <p:spPr bwMode="auto">
          <a:xfrm>
            <a:off x="6124575" y="1590675"/>
            <a:ext cx="876300" cy="4495800"/>
          </a:xfrm>
          <a:custGeom>
            <a:avLst/>
            <a:gdLst/>
            <a:ahLst/>
            <a:cxnLst>
              <a:cxn ang="0">
                <a:pos x="64" y="568"/>
              </a:cxn>
              <a:cxn ang="0">
                <a:pos x="64" y="88"/>
              </a:cxn>
              <a:cxn ang="0">
                <a:pos x="352" y="40"/>
              </a:cxn>
              <a:cxn ang="0">
                <a:pos x="400" y="280"/>
              </a:cxn>
              <a:cxn ang="0">
                <a:pos x="400" y="760"/>
              </a:cxn>
              <a:cxn ang="0">
                <a:pos x="304" y="808"/>
              </a:cxn>
              <a:cxn ang="0">
                <a:pos x="64" y="808"/>
              </a:cxn>
              <a:cxn ang="0">
                <a:pos x="16" y="1144"/>
              </a:cxn>
              <a:cxn ang="0">
                <a:pos x="16" y="2536"/>
              </a:cxn>
              <a:cxn ang="0">
                <a:pos x="112" y="2776"/>
              </a:cxn>
              <a:cxn ang="0">
                <a:pos x="496" y="2776"/>
              </a:cxn>
              <a:cxn ang="0">
                <a:pos x="544" y="2440"/>
              </a:cxn>
              <a:cxn ang="0">
                <a:pos x="544" y="2104"/>
              </a:cxn>
              <a:cxn ang="0">
                <a:pos x="544" y="1720"/>
              </a:cxn>
              <a:cxn ang="0">
                <a:pos x="496" y="1576"/>
              </a:cxn>
              <a:cxn ang="0">
                <a:pos x="208" y="1528"/>
              </a:cxn>
              <a:cxn ang="0">
                <a:pos x="112" y="1528"/>
              </a:cxn>
            </a:cxnLst>
            <a:rect l="0" t="0" r="r" b="b"/>
            <a:pathLst>
              <a:path w="568" h="2832">
                <a:moveTo>
                  <a:pt x="64" y="568"/>
                </a:moveTo>
                <a:cubicBezTo>
                  <a:pt x="40" y="372"/>
                  <a:pt x="16" y="176"/>
                  <a:pt x="64" y="88"/>
                </a:cubicBezTo>
                <a:cubicBezTo>
                  <a:pt x="112" y="0"/>
                  <a:pt x="296" y="8"/>
                  <a:pt x="352" y="40"/>
                </a:cubicBezTo>
                <a:cubicBezTo>
                  <a:pt x="408" y="72"/>
                  <a:pt x="392" y="160"/>
                  <a:pt x="400" y="280"/>
                </a:cubicBezTo>
                <a:cubicBezTo>
                  <a:pt x="408" y="400"/>
                  <a:pt x="416" y="672"/>
                  <a:pt x="400" y="760"/>
                </a:cubicBezTo>
                <a:cubicBezTo>
                  <a:pt x="384" y="848"/>
                  <a:pt x="360" y="800"/>
                  <a:pt x="304" y="808"/>
                </a:cubicBezTo>
                <a:cubicBezTo>
                  <a:pt x="248" y="816"/>
                  <a:pt x="112" y="752"/>
                  <a:pt x="64" y="808"/>
                </a:cubicBezTo>
                <a:cubicBezTo>
                  <a:pt x="16" y="864"/>
                  <a:pt x="24" y="856"/>
                  <a:pt x="16" y="1144"/>
                </a:cubicBezTo>
                <a:cubicBezTo>
                  <a:pt x="8" y="1432"/>
                  <a:pt x="0" y="2264"/>
                  <a:pt x="16" y="2536"/>
                </a:cubicBezTo>
                <a:cubicBezTo>
                  <a:pt x="32" y="2808"/>
                  <a:pt x="32" y="2736"/>
                  <a:pt x="112" y="2776"/>
                </a:cubicBezTo>
                <a:cubicBezTo>
                  <a:pt x="192" y="2816"/>
                  <a:pt x="424" y="2832"/>
                  <a:pt x="496" y="2776"/>
                </a:cubicBezTo>
                <a:cubicBezTo>
                  <a:pt x="568" y="2720"/>
                  <a:pt x="536" y="2552"/>
                  <a:pt x="544" y="2440"/>
                </a:cubicBezTo>
                <a:cubicBezTo>
                  <a:pt x="552" y="2328"/>
                  <a:pt x="544" y="2224"/>
                  <a:pt x="544" y="2104"/>
                </a:cubicBezTo>
                <a:cubicBezTo>
                  <a:pt x="544" y="1984"/>
                  <a:pt x="552" y="1808"/>
                  <a:pt x="544" y="1720"/>
                </a:cubicBezTo>
                <a:cubicBezTo>
                  <a:pt x="536" y="1632"/>
                  <a:pt x="552" y="1608"/>
                  <a:pt x="496" y="1576"/>
                </a:cubicBezTo>
                <a:cubicBezTo>
                  <a:pt x="440" y="1544"/>
                  <a:pt x="272" y="1536"/>
                  <a:pt x="208" y="1528"/>
                </a:cubicBezTo>
                <a:cubicBezTo>
                  <a:pt x="144" y="1520"/>
                  <a:pt x="128" y="1528"/>
                  <a:pt x="112" y="1528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0" name="Line 70"/>
          <p:cNvSpPr>
            <a:spLocks noChangeShapeType="1"/>
          </p:cNvSpPr>
          <p:nvPr/>
        </p:nvSpPr>
        <p:spPr bwMode="auto">
          <a:xfrm flipV="1">
            <a:off x="6200775" y="2111375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1" name="Line 71"/>
          <p:cNvSpPr>
            <a:spLocks noChangeShapeType="1"/>
          </p:cNvSpPr>
          <p:nvPr/>
        </p:nvSpPr>
        <p:spPr bwMode="auto">
          <a:xfrm>
            <a:off x="6172200" y="33305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2" name="Line 72"/>
          <p:cNvSpPr>
            <a:spLocks noChangeShapeType="1"/>
          </p:cNvSpPr>
          <p:nvPr/>
        </p:nvSpPr>
        <p:spPr bwMode="auto">
          <a:xfrm>
            <a:off x="6124575" y="47783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4" name="Line 74"/>
          <p:cNvSpPr>
            <a:spLocks noChangeShapeType="1"/>
          </p:cNvSpPr>
          <p:nvPr/>
        </p:nvSpPr>
        <p:spPr bwMode="auto">
          <a:xfrm flipV="1">
            <a:off x="6962775" y="5083175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5" name="Line 75"/>
          <p:cNvSpPr>
            <a:spLocks noChangeShapeType="1"/>
          </p:cNvSpPr>
          <p:nvPr/>
        </p:nvSpPr>
        <p:spPr bwMode="auto">
          <a:xfrm>
            <a:off x="990600" y="2819400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6" name="Line 76"/>
          <p:cNvSpPr>
            <a:spLocks noChangeShapeType="1"/>
          </p:cNvSpPr>
          <p:nvPr/>
        </p:nvSpPr>
        <p:spPr bwMode="auto">
          <a:xfrm flipH="1">
            <a:off x="9906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7" name="Line 77"/>
          <p:cNvSpPr>
            <a:spLocks noChangeShapeType="1"/>
          </p:cNvSpPr>
          <p:nvPr/>
        </p:nvSpPr>
        <p:spPr bwMode="auto">
          <a:xfrm>
            <a:off x="9906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8" name="Line 78"/>
          <p:cNvSpPr>
            <a:spLocks noChangeShapeType="1"/>
          </p:cNvSpPr>
          <p:nvPr/>
        </p:nvSpPr>
        <p:spPr bwMode="auto">
          <a:xfrm>
            <a:off x="1295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0" name="Line 80"/>
          <p:cNvSpPr>
            <a:spLocks noChangeShapeType="1"/>
          </p:cNvSpPr>
          <p:nvPr/>
        </p:nvSpPr>
        <p:spPr bwMode="auto">
          <a:xfrm>
            <a:off x="838200" y="2895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1" name="Line 81"/>
          <p:cNvSpPr>
            <a:spLocks noChangeShapeType="1"/>
          </p:cNvSpPr>
          <p:nvPr/>
        </p:nvSpPr>
        <p:spPr bwMode="auto">
          <a:xfrm flipH="1" flipV="1">
            <a:off x="2286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4" name="Line 84"/>
          <p:cNvSpPr>
            <a:spLocks noChangeShapeType="1"/>
          </p:cNvSpPr>
          <p:nvPr/>
        </p:nvSpPr>
        <p:spPr bwMode="auto">
          <a:xfrm>
            <a:off x="1292225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5" name="Text Box 85"/>
          <p:cNvSpPr txBox="1">
            <a:spLocks noChangeArrowheads="1"/>
          </p:cNvSpPr>
          <p:nvPr/>
        </p:nvSpPr>
        <p:spPr bwMode="auto">
          <a:xfrm>
            <a:off x="1136650" y="1789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102486" name="Text Box 86"/>
          <p:cNvSpPr txBox="1">
            <a:spLocks noChangeArrowheads="1"/>
          </p:cNvSpPr>
          <p:nvPr/>
        </p:nvSpPr>
        <p:spPr bwMode="auto">
          <a:xfrm>
            <a:off x="1136650" y="4191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>
            <a:off x="2286000" y="2362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8" name="Text Box 88"/>
          <p:cNvSpPr txBox="1">
            <a:spLocks noChangeArrowheads="1"/>
          </p:cNvSpPr>
          <p:nvPr/>
        </p:nvSpPr>
        <p:spPr bwMode="auto">
          <a:xfrm>
            <a:off x="1898650" y="20716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102489" name="Text Box 89"/>
          <p:cNvSpPr txBox="1">
            <a:spLocks noChangeArrowheads="1"/>
          </p:cNvSpPr>
          <p:nvPr/>
        </p:nvSpPr>
        <p:spPr bwMode="auto">
          <a:xfrm>
            <a:off x="1898650" y="39766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102490" name="Text Box 90"/>
          <p:cNvSpPr txBox="1">
            <a:spLocks noChangeArrowheads="1"/>
          </p:cNvSpPr>
          <p:nvPr/>
        </p:nvSpPr>
        <p:spPr bwMode="auto">
          <a:xfrm>
            <a:off x="2530475" y="1828800"/>
            <a:ext cx="1050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Vertex</a:t>
            </a:r>
          </a:p>
        </p:txBody>
      </p:sp>
      <p:sp>
        <p:nvSpPr>
          <p:cNvPr id="102491" name="Text Box 91"/>
          <p:cNvSpPr txBox="1">
            <a:spLocks noChangeArrowheads="1"/>
          </p:cNvSpPr>
          <p:nvPr/>
        </p:nvSpPr>
        <p:spPr bwMode="auto">
          <a:xfrm>
            <a:off x="2895600" y="2971800"/>
            <a:ext cx="742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Edge</a:t>
            </a:r>
          </a:p>
        </p:txBody>
      </p:sp>
      <p:sp>
        <p:nvSpPr>
          <p:cNvPr id="102492" name="Line 92"/>
          <p:cNvSpPr>
            <a:spLocks noChangeShapeType="1"/>
          </p:cNvSpPr>
          <p:nvPr/>
        </p:nvSpPr>
        <p:spPr bwMode="auto">
          <a:xfrm flipH="1">
            <a:off x="24384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3" name="Line 93"/>
          <p:cNvSpPr>
            <a:spLocks noChangeShapeType="1"/>
          </p:cNvSpPr>
          <p:nvPr/>
        </p:nvSpPr>
        <p:spPr bwMode="auto">
          <a:xfrm flipH="1">
            <a:off x="2438400" y="2209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4" name="Text Box 94"/>
          <p:cNvSpPr txBox="1">
            <a:spLocks noChangeArrowheads="1"/>
          </p:cNvSpPr>
          <p:nvPr/>
        </p:nvSpPr>
        <p:spPr bwMode="auto">
          <a:xfrm>
            <a:off x="2606675" y="4419600"/>
            <a:ext cx="1050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Vertex</a:t>
            </a:r>
          </a:p>
        </p:txBody>
      </p:sp>
      <p:sp>
        <p:nvSpPr>
          <p:cNvPr id="102496" name="Line 96"/>
          <p:cNvSpPr>
            <a:spLocks noChangeShapeType="1"/>
          </p:cNvSpPr>
          <p:nvPr/>
        </p:nvSpPr>
        <p:spPr bwMode="auto">
          <a:xfrm flipH="1" flipV="1">
            <a:off x="2438400" y="4191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62200" y="19812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/>
              <a:t>Stick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n-well process</a:t>
            </a:r>
          </a:p>
        </p:txBody>
      </p:sp>
      <p:grpSp>
        <p:nvGrpSpPr>
          <p:cNvPr id="60459" name="Group 43"/>
          <p:cNvGrpSpPr>
            <a:grpSpLocks/>
          </p:cNvGrpSpPr>
          <p:nvPr/>
        </p:nvGrpSpPr>
        <p:grpSpPr bwMode="auto">
          <a:xfrm>
            <a:off x="0" y="1371600"/>
            <a:ext cx="8077200" cy="3429000"/>
            <a:chOff x="48" y="912"/>
            <a:chExt cx="5088" cy="2160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240" y="2064"/>
              <a:ext cx="4896" cy="1008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  <a:p>
              <a:endParaRPr lang="en-US" b="1"/>
            </a:p>
            <a:p>
              <a:endParaRPr lang="en-US" b="1"/>
            </a:p>
            <a:p>
              <a:endParaRPr lang="en-US" b="1"/>
            </a:p>
            <a:p>
              <a:r>
                <a:rPr lang="en-US" b="1"/>
                <a:t>p-substrate</a:t>
              </a:r>
            </a:p>
          </p:txBody>
        </p:sp>
        <p:sp>
          <p:nvSpPr>
            <p:cNvPr id="60425" name="Rectangle 9" descr="Dark downward diagonal"/>
            <p:cNvSpPr>
              <a:spLocks noChangeArrowheads="1"/>
            </p:cNvSpPr>
            <p:nvPr/>
          </p:nvSpPr>
          <p:spPr bwMode="auto">
            <a:xfrm>
              <a:off x="240" y="2016"/>
              <a:ext cx="4896" cy="48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1" name="Group 15"/>
            <p:cNvGrpSpPr>
              <a:grpSpLocks/>
            </p:cNvGrpSpPr>
            <p:nvPr/>
          </p:nvGrpSpPr>
          <p:grpSpPr bwMode="auto">
            <a:xfrm>
              <a:off x="240" y="1488"/>
              <a:ext cx="1296" cy="912"/>
              <a:chOff x="624" y="1488"/>
              <a:chExt cx="1296" cy="912"/>
            </a:xfrm>
          </p:grpSpPr>
          <p:sp>
            <p:nvSpPr>
              <p:cNvPr id="60421" name="Rectangle 5"/>
              <p:cNvSpPr>
                <a:spLocks noChangeArrowheads="1"/>
              </p:cNvSpPr>
              <p:nvPr/>
            </p:nvSpPr>
            <p:spPr bwMode="auto">
              <a:xfrm>
                <a:off x="624" y="2064"/>
                <a:ext cx="336" cy="240"/>
              </a:xfrm>
              <a:prstGeom prst="rect">
                <a:avLst/>
              </a:prstGeom>
              <a:solidFill>
                <a:srgbClr val="66FF6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/>
                  <a:t>n+</a:t>
                </a:r>
              </a:p>
            </p:txBody>
          </p:sp>
          <p:sp>
            <p:nvSpPr>
              <p:cNvPr id="60424" name="Rectangle 8"/>
              <p:cNvSpPr>
                <a:spLocks noChangeArrowheads="1"/>
              </p:cNvSpPr>
              <p:nvPr/>
            </p:nvSpPr>
            <p:spPr bwMode="auto">
              <a:xfrm>
                <a:off x="1296" y="2064"/>
                <a:ext cx="336" cy="240"/>
              </a:xfrm>
              <a:prstGeom prst="rect">
                <a:avLst/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/>
                  <a:t>n+</a:t>
                </a:r>
              </a:p>
            </p:txBody>
          </p:sp>
          <p:sp>
            <p:nvSpPr>
              <p:cNvPr id="60427" name="AutoShape 11" descr="Wide upward diagonal"/>
              <p:cNvSpPr>
                <a:spLocks noChangeArrowheads="1"/>
              </p:cNvSpPr>
              <p:nvPr/>
            </p:nvSpPr>
            <p:spPr bwMode="auto">
              <a:xfrm>
                <a:off x="1632" y="1776"/>
                <a:ext cx="288" cy="624"/>
              </a:xfrm>
              <a:prstGeom prst="roundRect">
                <a:avLst>
                  <a:gd name="adj" fmla="val 2500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9" name="Rectangle 13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336" cy="52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32" name="Group 16"/>
            <p:cNvGrpSpPr>
              <a:grpSpLocks/>
            </p:cNvGrpSpPr>
            <p:nvPr/>
          </p:nvGrpSpPr>
          <p:grpSpPr bwMode="auto">
            <a:xfrm>
              <a:off x="1536" y="1488"/>
              <a:ext cx="1296" cy="912"/>
              <a:chOff x="624" y="1488"/>
              <a:chExt cx="1296" cy="912"/>
            </a:xfrm>
          </p:grpSpPr>
          <p:sp>
            <p:nvSpPr>
              <p:cNvPr id="60433" name="Rectangle 17"/>
              <p:cNvSpPr>
                <a:spLocks noChangeArrowheads="1"/>
              </p:cNvSpPr>
              <p:nvPr/>
            </p:nvSpPr>
            <p:spPr bwMode="auto">
              <a:xfrm>
                <a:off x="624" y="2064"/>
                <a:ext cx="336" cy="240"/>
              </a:xfrm>
              <a:prstGeom prst="rect">
                <a:avLst/>
              </a:prstGeom>
              <a:solidFill>
                <a:srgbClr val="66FF6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/>
                  <a:t>n+</a:t>
                </a:r>
              </a:p>
            </p:txBody>
          </p:sp>
          <p:sp>
            <p:nvSpPr>
              <p:cNvPr id="60434" name="Rectangle 18"/>
              <p:cNvSpPr>
                <a:spLocks noChangeArrowheads="1"/>
              </p:cNvSpPr>
              <p:nvPr/>
            </p:nvSpPr>
            <p:spPr bwMode="auto">
              <a:xfrm>
                <a:off x="1296" y="2064"/>
                <a:ext cx="336" cy="240"/>
              </a:xfrm>
              <a:prstGeom prst="rect">
                <a:avLst/>
              </a:prstGeom>
              <a:solidFill>
                <a:srgbClr val="66FF6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/>
                  <a:t>n+</a:t>
                </a:r>
              </a:p>
            </p:txBody>
          </p:sp>
          <p:sp>
            <p:nvSpPr>
              <p:cNvPr id="60435" name="AutoShape 19" descr="Wide upward diagonal"/>
              <p:cNvSpPr>
                <a:spLocks noChangeArrowheads="1"/>
              </p:cNvSpPr>
              <p:nvPr/>
            </p:nvSpPr>
            <p:spPr bwMode="auto">
              <a:xfrm>
                <a:off x="1632" y="1776"/>
                <a:ext cx="288" cy="624"/>
              </a:xfrm>
              <a:prstGeom prst="roundRect">
                <a:avLst>
                  <a:gd name="adj" fmla="val 2500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6" name="Rectangle 20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336" cy="52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37" name="Group 21"/>
            <p:cNvGrpSpPr>
              <a:grpSpLocks/>
            </p:cNvGrpSpPr>
            <p:nvPr/>
          </p:nvGrpSpPr>
          <p:grpSpPr bwMode="auto">
            <a:xfrm>
              <a:off x="2832" y="1488"/>
              <a:ext cx="1296" cy="912"/>
              <a:chOff x="624" y="1488"/>
              <a:chExt cx="1296" cy="912"/>
            </a:xfrm>
          </p:grpSpPr>
          <p:sp>
            <p:nvSpPr>
              <p:cNvPr id="60438" name="Rectangle 22"/>
              <p:cNvSpPr>
                <a:spLocks noChangeArrowheads="1"/>
              </p:cNvSpPr>
              <p:nvPr/>
            </p:nvSpPr>
            <p:spPr bwMode="auto">
              <a:xfrm>
                <a:off x="624" y="2064"/>
                <a:ext cx="336" cy="24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/>
                  <a:t>p+</a:t>
                </a:r>
              </a:p>
            </p:txBody>
          </p:sp>
          <p:sp>
            <p:nvSpPr>
              <p:cNvPr id="60439" name="Rectangle 23"/>
              <p:cNvSpPr>
                <a:spLocks noChangeArrowheads="1"/>
              </p:cNvSpPr>
              <p:nvPr/>
            </p:nvSpPr>
            <p:spPr bwMode="auto">
              <a:xfrm>
                <a:off x="1296" y="2064"/>
                <a:ext cx="336" cy="24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/>
                  <a:t>p+</a:t>
                </a:r>
              </a:p>
            </p:txBody>
          </p:sp>
          <p:sp>
            <p:nvSpPr>
              <p:cNvPr id="60440" name="AutoShape 24" descr="Wide upward diagonal"/>
              <p:cNvSpPr>
                <a:spLocks noChangeArrowheads="1"/>
              </p:cNvSpPr>
              <p:nvPr/>
            </p:nvSpPr>
            <p:spPr bwMode="auto">
              <a:xfrm>
                <a:off x="1632" y="1776"/>
                <a:ext cx="288" cy="624"/>
              </a:xfrm>
              <a:prstGeom prst="roundRect">
                <a:avLst>
                  <a:gd name="adj" fmla="val 2500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1" name="Rectangle 25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336" cy="52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4128" y="2064"/>
              <a:ext cx="336" cy="240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p+</a:t>
              </a:r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4800" y="2064"/>
              <a:ext cx="336" cy="240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p+</a:t>
              </a:r>
            </a:p>
          </p:txBody>
        </p:sp>
        <p:sp>
          <p:nvSpPr>
            <p:cNvPr id="60446" name="Rectangle 30"/>
            <p:cNvSpPr>
              <a:spLocks noChangeArrowheads="1"/>
            </p:cNvSpPr>
            <p:nvPr/>
          </p:nvSpPr>
          <p:spPr bwMode="auto">
            <a:xfrm>
              <a:off x="4464" y="1488"/>
              <a:ext cx="336" cy="52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7" name="Line 31"/>
            <p:cNvSpPr>
              <a:spLocks noChangeShapeType="1"/>
            </p:cNvSpPr>
            <p:nvPr/>
          </p:nvSpPr>
          <p:spPr bwMode="auto">
            <a:xfrm>
              <a:off x="2880" y="2448"/>
              <a:ext cx="2256" cy="0"/>
            </a:xfrm>
            <a:prstGeom prst="line">
              <a:avLst/>
            </a:prstGeom>
            <a:noFill/>
            <a:ln w="9525">
              <a:solidFill>
                <a:srgbClr val="66FF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8" name="Line 32"/>
            <p:cNvSpPr>
              <a:spLocks noChangeShapeType="1"/>
            </p:cNvSpPr>
            <p:nvPr/>
          </p:nvSpPr>
          <p:spPr bwMode="auto">
            <a:xfrm>
              <a:off x="2784" y="2400"/>
              <a:ext cx="96" cy="48"/>
            </a:xfrm>
            <a:prstGeom prst="line">
              <a:avLst/>
            </a:prstGeom>
            <a:noFill/>
            <a:ln w="9525">
              <a:solidFill>
                <a:srgbClr val="66FF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0" name="Text Box 34"/>
            <p:cNvSpPr txBox="1">
              <a:spLocks noChangeArrowheads="1"/>
            </p:cNvSpPr>
            <p:nvPr/>
          </p:nvSpPr>
          <p:spPr bwMode="auto">
            <a:xfrm>
              <a:off x="3434" y="2567"/>
              <a:ext cx="52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n-well</a:t>
              </a:r>
            </a:p>
          </p:txBody>
        </p:sp>
        <p:sp>
          <p:nvSpPr>
            <p:cNvPr id="60451" name="Text Box 35"/>
            <p:cNvSpPr txBox="1">
              <a:spLocks noChangeArrowheads="1"/>
            </p:cNvSpPr>
            <p:nvPr/>
          </p:nvSpPr>
          <p:spPr bwMode="auto">
            <a:xfrm>
              <a:off x="48" y="921"/>
              <a:ext cx="43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Gate</a:t>
              </a:r>
            </a:p>
          </p:txBody>
        </p:sp>
        <p:cxnSp>
          <p:nvCxnSpPr>
            <p:cNvPr id="60452" name="AutoShape 36"/>
            <p:cNvCxnSpPr>
              <a:cxnSpLocks noChangeShapeType="1"/>
              <a:endCxn id="60429" idx="1"/>
            </p:cNvCxnSpPr>
            <p:nvPr/>
          </p:nvCxnSpPr>
          <p:spPr bwMode="auto">
            <a:xfrm rot="16200000" flipH="1">
              <a:off x="156" y="1332"/>
              <a:ext cx="600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0453" name="Text Box 37"/>
            <p:cNvSpPr txBox="1">
              <a:spLocks noChangeArrowheads="1"/>
            </p:cNvSpPr>
            <p:nvPr/>
          </p:nvSpPr>
          <p:spPr bwMode="auto">
            <a:xfrm>
              <a:off x="604" y="921"/>
              <a:ext cx="54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NMOS</a:t>
              </a:r>
            </a:p>
          </p:txBody>
        </p:sp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1708" y="960"/>
              <a:ext cx="54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NMOS</a:t>
              </a:r>
            </a:p>
          </p:txBody>
        </p:sp>
        <p:sp>
          <p:nvSpPr>
            <p:cNvPr id="60455" name="Text Box 39"/>
            <p:cNvSpPr txBox="1">
              <a:spLocks noChangeArrowheads="1"/>
            </p:cNvSpPr>
            <p:nvPr/>
          </p:nvSpPr>
          <p:spPr bwMode="auto">
            <a:xfrm>
              <a:off x="3060" y="921"/>
              <a:ext cx="5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PMOS</a:t>
              </a:r>
            </a:p>
          </p:txBody>
        </p:sp>
        <p:sp>
          <p:nvSpPr>
            <p:cNvPr id="60456" name="Text Box 40"/>
            <p:cNvSpPr txBox="1">
              <a:spLocks noChangeArrowheads="1"/>
            </p:cNvSpPr>
            <p:nvPr/>
          </p:nvSpPr>
          <p:spPr bwMode="auto">
            <a:xfrm>
              <a:off x="4256" y="912"/>
              <a:ext cx="5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PMOS</a:t>
              </a:r>
            </a:p>
          </p:txBody>
        </p:sp>
        <p:sp>
          <p:nvSpPr>
            <p:cNvPr id="60457" name="Text Box 41"/>
            <p:cNvSpPr txBox="1">
              <a:spLocks noChangeArrowheads="1"/>
            </p:cNvSpPr>
            <p:nvPr/>
          </p:nvSpPr>
          <p:spPr bwMode="auto">
            <a:xfrm>
              <a:off x="2338" y="1223"/>
              <a:ext cx="4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FOX</a:t>
              </a:r>
            </a:p>
          </p:txBody>
        </p:sp>
        <p:cxnSp>
          <p:nvCxnSpPr>
            <p:cNvPr id="60458" name="AutoShape 42"/>
            <p:cNvCxnSpPr>
              <a:cxnSpLocks noChangeShapeType="1"/>
              <a:stCxn id="60457" idx="2"/>
              <a:endCxn id="60435" idx="0"/>
            </p:cNvCxnSpPr>
            <p:nvPr/>
          </p:nvCxnSpPr>
          <p:spPr bwMode="auto">
            <a:xfrm rot="16200000" flipH="1">
              <a:off x="2455" y="1543"/>
              <a:ext cx="322" cy="14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2286000" y="5562600"/>
            <a:ext cx="426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MOSFET Layers in an n-well process</a:t>
            </a:r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 flipV="1">
            <a:off x="5715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2701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Stick Diagrams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924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Cartoon of a layout.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Shows all components.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Does not show exact placement, transistor sizes,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wire lengths, wire widths, boundaries, or any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other form of compliance with layout or design rules.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Useful for interconnect visualization, preliminary layout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 layout compaction, power/ground routing,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93725" y="727075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009999"/>
                </a:solidFill>
                <a:latin typeface="Times New Roman" pitchFamily="18" charset="0"/>
              </a:rPr>
              <a:t>Stick Diagrams</a:t>
            </a:r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152400" y="1752600"/>
            <a:ext cx="6115050" cy="2435225"/>
            <a:chOff x="122" y="1536"/>
            <a:chExt cx="3852" cy="1534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111" y="1693"/>
              <a:ext cx="2815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122" y="1536"/>
              <a:ext cx="8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2400">
                  <a:latin typeface="Times New Roman" pitchFamily="18" charset="0"/>
                </a:rPr>
                <a:t>    Metal </a:t>
              </a: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1159" y="2125"/>
              <a:ext cx="281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516" y="1968"/>
              <a:ext cx="45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2400">
                  <a:latin typeface="Times New Roman" pitchFamily="18" charset="0"/>
                </a:rPr>
                <a:t>poly</a:t>
              </a:r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159" y="2509"/>
              <a:ext cx="2815" cy="0"/>
            </a:xfrm>
            <a:prstGeom prst="line">
              <a:avLst/>
            </a:prstGeom>
            <a:noFill/>
            <a:ln w="57150">
              <a:solidFill>
                <a:srgbClr val="60C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484" y="2352"/>
              <a:ext cx="48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2400">
                  <a:latin typeface="Times New Roman" pitchFamily="18" charset="0"/>
                </a:rPr>
                <a:t>ndiff</a:t>
              </a: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1159" y="2941"/>
              <a:ext cx="2815" cy="0"/>
            </a:xfrm>
            <a:prstGeom prst="line">
              <a:avLst/>
            </a:prstGeom>
            <a:noFill/>
            <a:ln w="57150">
              <a:solidFill>
                <a:srgbClr val="FAFD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484" y="2784"/>
              <a:ext cx="48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2400">
                  <a:latin typeface="Times New Roman" pitchFamily="18" charset="0"/>
                </a:rPr>
                <a:t>pdiff</a:t>
              </a:r>
            </a:p>
          </p:txBody>
        </p:sp>
      </p:grp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6629400" y="1981200"/>
            <a:ext cx="1482725" cy="3035300"/>
            <a:chOff x="4224" y="1680"/>
            <a:chExt cx="934" cy="1912"/>
          </a:xfrm>
        </p:grpSpPr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4272" y="1680"/>
              <a:ext cx="816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4272" y="211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4320" y="2496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4320" y="2928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4224" y="3072"/>
              <a:ext cx="93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Can also draw</a:t>
              </a:r>
            </a:p>
            <a:p>
              <a:pPr eaLnBrk="1" hangingPunct="1"/>
              <a:r>
                <a:rPr lang="en-US" sz="1600"/>
                <a:t>in shades of </a:t>
              </a:r>
            </a:p>
            <a:p>
              <a:pPr eaLnBrk="1" hangingPunct="1"/>
              <a:r>
                <a:rPr lang="en-US" sz="1600"/>
                <a:t>gray/line style.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93725" y="727075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009999"/>
                </a:solidFill>
                <a:latin typeface="Times New Roman" pitchFamily="18" charset="0"/>
              </a:rPr>
              <a:t>Stick Diagrams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600200" y="17526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600" b="1"/>
              <a:t>Buried Contact</a:t>
            </a:r>
          </a:p>
        </p:txBody>
      </p: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3962400" y="1752600"/>
            <a:ext cx="381000" cy="381000"/>
            <a:chOff x="3024" y="1152"/>
            <a:chExt cx="240" cy="240"/>
          </a:xfrm>
        </p:grpSpPr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V="1">
              <a:off x="3024" y="1152"/>
              <a:ext cx="96" cy="96"/>
            </a:xfrm>
            <a:prstGeom prst="line">
              <a:avLst/>
            </a:prstGeom>
            <a:noFill/>
            <a:ln w="28575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3168" y="1152"/>
              <a:ext cx="96" cy="96"/>
            </a:xfrm>
            <a:prstGeom prst="line">
              <a:avLst/>
            </a:prstGeom>
            <a:noFill/>
            <a:ln w="28575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>
              <a:off x="3024" y="1296"/>
              <a:ext cx="96" cy="96"/>
            </a:xfrm>
            <a:prstGeom prst="line">
              <a:avLst/>
            </a:prstGeom>
            <a:noFill/>
            <a:ln w="28575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V="1">
              <a:off x="3168" y="1296"/>
              <a:ext cx="96" cy="96"/>
            </a:xfrm>
            <a:prstGeom prst="line">
              <a:avLst/>
            </a:prstGeom>
            <a:noFill/>
            <a:ln w="28575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600200" y="29718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600" b="1"/>
              <a:t>Contact Cut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038600" y="2971800"/>
            <a:ext cx="228600" cy="2286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2051"/>
          <p:cNvSpPr>
            <a:spLocks noChangeShapeType="1"/>
          </p:cNvSpPr>
          <p:nvPr/>
        </p:nvSpPr>
        <p:spPr bwMode="auto">
          <a:xfrm>
            <a:off x="1600200" y="914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8" name="Freeform 2052"/>
          <p:cNvSpPr>
            <a:spLocks/>
          </p:cNvSpPr>
          <p:nvPr/>
        </p:nvSpPr>
        <p:spPr bwMode="auto">
          <a:xfrm>
            <a:off x="1905000" y="914400"/>
            <a:ext cx="1588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2"/>
              </a:cxn>
              <a:cxn ang="0">
                <a:pos x="0" y="576"/>
              </a:cxn>
            </a:cxnLst>
            <a:rect l="0" t="0" r="r" b="b"/>
            <a:pathLst>
              <a:path w="1" h="576">
                <a:moveTo>
                  <a:pt x="0" y="0"/>
                </a:moveTo>
                <a:lnTo>
                  <a:pt x="0" y="202"/>
                </a:lnTo>
                <a:lnTo>
                  <a:pt x="0" y="57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9" name="Line 2053"/>
          <p:cNvSpPr>
            <a:spLocks noChangeShapeType="1"/>
          </p:cNvSpPr>
          <p:nvPr/>
        </p:nvSpPr>
        <p:spPr bwMode="auto">
          <a:xfrm flipH="1">
            <a:off x="16002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Line 2054"/>
          <p:cNvSpPr>
            <a:spLocks noChangeShapeType="1"/>
          </p:cNvSpPr>
          <p:nvPr/>
        </p:nvSpPr>
        <p:spPr bwMode="auto">
          <a:xfrm>
            <a:off x="1600200" y="1676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Line 2055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Line 2056"/>
          <p:cNvSpPr>
            <a:spLocks noChangeShapeType="1"/>
          </p:cNvSpPr>
          <p:nvPr/>
        </p:nvSpPr>
        <p:spPr bwMode="auto">
          <a:xfrm>
            <a:off x="1905000" y="2286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2057"/>
          <p:cNvSpPr>
            <a:spLocks noChangeShapeType="1"/>
          </p:cNvSpPr>
          <p:nvPr/>
        </p:nvSpPr>
        <p:spPr bwMode="auto">
          <a:xfrm flipH="1">
            <a:off x="1066800" y="205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Line 2058"/>
          <p:cNvSpPr>
            <a:spLocks noChangeShapeType="1"/>
          </p:cNvSpPr>
          <p:nvPr/>
        </p:nvSpPr>
        <p:spPr bwMode="auto">
          <a:xfrm>
            <a:off x="10668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2059"/>
          <p:cNvSpPr>
            <a:spLocks noChangeShapeType="1"/>
          </p:cNvSpPr>
          <p:nvPr/>
        </p:nvSpPr>
        <p:spPr bwMode="auto">
          <a:xfrm flipV="1">
            <a:off x="1066800" y="3048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Freeform 2060"/>
          <p:cNvSpPr>
            <a:spLocks/>
          </p:cNvSpPr>
          <p:nvPr/>
        </p:nvSpPr>
        <p:spPr bwMode="auto">
          <a:xfrm>
            <a:off x="1905000" y="4648200"/>
            <a:ext cx="1588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2"/>
              </a:cxn>
              <a:cxn ang="0">
                <a:pos x="0" y="576"/>
              </a:cxn>
            </a:cxnLst>
            <a:rect l="0" t="0" r="r" b="b"/>
            <a:pathLst>
              <a:path w="1" h="576">
                <a:moveTo>
                  <a:pt x="0" y="0"/>
                </a:moveTo>
                <a:lnTo>
                  <a:pt x="0" y="202"/>
                </a:lnTo>
                <a:lnTo>
                  <a:pt x="0" y="57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2061"/>
          <p:cNvSpPr>
            <a:spLocks noChangeShapeType="1"/>
          </p:cNvSpPr>
          <p:nvPr/>
        </p:nvSpPr>
        <p:spPr bwMode="auto">
          <a:xfrm>
            <a:off x="1600200" y="3962400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2062"/>
          <p:cNvSpPr>
            <a:spLocks noChangeShapeType="1"/>
          </p:cNvSpPr>
          <p:nvPr/>
        </p:nvSpPr>
        <p:spPr bwMode="auto">
          <a:xfrm flipH="1">
            <a:off x="16002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2063"/>
          <p:cNvSpPr>
            <a:spLocks noChangeShapeType="1"/>
          </p:cNvSpPr>
          <p:nvPr/>
        </p:nvSpPr>
        <p:spPr bwMode="auto">
          <a:xfrm>
            <a:off x="16002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2064"/>
          <p:cNvSpPr>
            <a:spLocks noChangeShapeType="1"/>
          </p:cNvSpPr>
          <p:nvPr/>
        </p:nvSpPr>
        <p:spPr bwMode="auto">
          <a:xfrm flipH="1">
            <a:off x="7620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2065"/>
          <p:cNvSpPr>
            <a:spLocks noChangeShapeType="1"/>
          </p:cNvSpPr>
          <p:nvPr/>
        </p:nvSpPr>
        <p:spPr bwMode="auto">
          <a:xfrm>
            <a:off x="1600200" y="5562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Text Box 2066"/>
          <p:cNvSpPr txBox="1">
            <a:spLocks noChangeArrowheads="1"/>
          </p:cNvSpPr>
          <p:nvPr/>
        </p:nvSpPr>
        <p:spPr bwMode="auto">
          <a:xfrm>
            <a:off x="2438400" y="685800"/>
            <a:ext cx="12192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5 V</a:t>
            </a: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Dep</a:t>
            </a: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 V</a:t>
            </a:r>
            <a:r>
              <a:rPr lang="en-US" sz="2400" b="1" baseline="-25000">
                <a:solidFill>
                  <a:schemeClr val="accent2"/>
                </a:solidFill>
                <a:latin typeface="Times New Roman" pitchFamily="18" charset="0"/>
              </a:rPr>
              <a:t>out</a:t>
            </a: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Enh</a:t>
            </a: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0V</a:t>
            </a: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36903" name="Group 2087"/>
          <p:cNvGrpSpPr>
            <a:grpSpLocks/>
          </p:cNvGrpSpPr>
          <p:nvPr/>
        </p:nvGrpSpPr>
        <p:grpSpPr bwMode="auto">
          <a:xfrm>
            <a:off x="4724400" y="838200"/>
            <a:ext cx="2514600" cy="4648200"/>
            <a:chOff x="2976" y="528"/>
            <a:chExt cx="1584" cy="2928"/>
          </a:xfrm>
        </p:grpSpPr>
        <p:sp>
          <p:nvSpPr>
            <p:cNvPr id="36895" name="Line 2079"/>
            <p:cNvSpPr>
              <a:spLocks noChangeShapeType="1"/>
            </p:cNvSpPr>
            <p:nvPr/>
          </p:nvSpPr>
          <p:spPr bwMode="auto">
            <a:xfrm flipV="1">
              <a:off x="3360" y="1488"/>
              <a:ext cx="1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02" name="Group 2086"/>
            <p:cNvGrpSpPr>
              <a:grpSpLocks/>
            </p:cNvGrpSpPr>
            <p:nvPr/>
          </p:nvGrpSpPr>
          <p:grpSpPr bwMode="auto">
            <a:xfrm>
              <a:off x="2976" y="528"/>
              <a:ext cx="1488" cy="2928"/>
              <a:chOff x="2976" y="528"/>
              <a:chExt cx="1488" cy="2928"/>
            </a:xfrm>
          </p:grpSpPr>
          <p:grpSp>
            <p:nvGrpSpPr>
              <p:cNvPr id="36888" name="Group 2072"/>
              <p:cNvGrpSpPr>
                <a:grpSpLocks/>
              </p:cNvGrpSpPr>
              <p:nvPr/>
            </p:nvGrpSpPr>
            <p:grpSpPr bwMode="auto">
              <a:xfrm>
                <a:off x="2976" y="528"/>
                <a:ext cx="1488" cy="2928"/>
                <a:chOff x="2976" y="528"/>
                <a:chExt cx="1488" cy="2928"/>
              </a:xfrm>
            </p:grpSpPr>
            <p:sp>
              <p:nvSpPr>
                <p:cNvPr id="36883" name="Rectangle 2067"/>
                <p:cNvSpPr>
                  <a:spLocks noChangeArrowheads="1"/>
                </p:cNvSpPr>
                <p:nvPr/>
              </p:nvSpPr>
              <p:spPr bwMode="auto">
                <a:xfrm>
                  <a:off x="2976" y="576"/>
                  <a:ext cx="1488" cy="48"/>
                </a:xfrm>
                <a:prstGeom prst="rect">
                  <a:avLst/>
                </a:prstGeom>
                <a:solidFill>
                  <a:srgbClr val="6600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4" name="Rectangle 2068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440" cy="48"/>
                </a:xfrm>
                <a:prstGeom prst="rect">
                  <a:avLst/>
                </a:prstGeom>
                <a:solidFill>
                  <a:srgbClr val="6600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5" name="Rectangle 2069"/>
                <p:cNvSpPr>
                  <a:spLocks noChangeArrowheads="1"/>
                </p:cNvSpPr>
                <p:nvPr/>
              </p:nvSpPr>
              <p:spPr bwMode="auto">
                <a:xfrm>
                  <a:off x="3696" y="624"/>
                  <a:ext cx="48" cy="2784"/>
                </a:xfrm>
                <a:prstGeom prst="rect">
                  <a:avLst/>
                </a:prstGeom>
                <a:solidFill>
                  <a:srgbClr val="66FF6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6" name="Rectangle 2070"/>
                <p:cNvSpPr>
                  <a:spLocks noChangeArrowheads="1"/>
                </p:cNvSpPr>
                <p:nvPr/>
              </p:nvSpPr>
              <p:spPr bwMode="auto">
                <a:xfrm>
                  <a:off x="3648" y="3312"/>
                  <a:ext cx="144" cy="144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7" name="Rectangle 2071"/>
                <p:cNvSpPr>
                  <a:spLocks noChangeArrowheads="1"/>
                </p:cNvSpPr>
                <p:nvPr/>
              </p:nvSpPr>
              <p:spPr bwMode="auto">
                <a:xfrm>
                  <a:off x="3648" y="528"/>
                  <a:ext cx="144" cy="144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889" name="Rectangle 2073"/>
              <p:cNvSpPr>
                <a:spLocks noChangeArrowheads="1"/>
              </p:cNvSpPr>
              <p:nvPr/>
            </p:nvSpPr>
            <p:spPr bwMode="auto">
              <a:xfrm>
                <a:off x="3552" y="1008"/>
                <a:ext cx="336" cy="672"/>
              </a:xfrm>
              <a:prstGeom prst="rect">
                <a:avLst/>
              </a:prstGeom>
              <a:noFill/>
              <a:ln w="9525" cap="rnd">
                <a:solidFill>
                  <a:srgbClr val="CC0066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3" name="Line 2077"/>
              <p:cNvSpPr>
                <a:spLocks noChangeShapeType="1"/>
              </p:cNvSpPr>
              <p:nvPr/>
            </p:nvSpPr>
            <p:spPr bwMode="auto">
              <a:xfrm flipH="1">
                <a:off x="3360" y="1200"/>
                <a:ext cx="67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2078"/>
              <p:cNvSpPr>
                <a:spLocks noChangeShapeType="1"/>
              </p:cNvSpPr>
              <p:nvPr/>
            </p:nvSpPr>
            <p:spPr bwMode="auto">
              <a:xfrm>
                <a:off x="3360" y="1200"/>
                <a:ext cx="0" cy="28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896" name="Group 2080"/>
              <p:cNvGrpSpPr>
                <a:grpSpLocks/>
              </p:cNvGrpSpPr>
              <p:nvPr/>
            </p:nvGrpSpPr>
            <p:grpSpPr bwMode="auto">
              <a:xfrm>
                <a:off x="3600" y="1344"/>
                <a:ext cx="240" cy="240"/>
                <a:chOff x="3024" y="1152"/>
                <a:chExt cx="240" cy="240"/>
              </a:xfrm>
            </p:grpSpPr>
            <p:sp>
              <p:nvSpPr>
                <p:cNvPr id="36897" name="Line 2081"/>
                <p:cNvSpPr>
                  <a:spLocks noChangeShapeType="1"/>
                </p:cNvSpPr>
                <p:nvPr/>
              </p:nvSpPr>
              <p:spPr bwMode="auto">
                <a:xfrm flipV="1">
                  <a:off x="3024" y="1152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6699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8" name="Line 2082"/>
                <p:cNvSpPr>
                  <a:spLocks noChangeShapeType="1"/>
                </p:cNvSpPr>
                <p:nvPr/>
              </p:nvSpPr>
              <p:spPr bwMode="auto">
                <a:xfrm>
                  <a:off x="3168" y="1152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6699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9" name="Line 2083"/>
                <p:cNvSpPr>
                  <a:spLocks noChangeShapeType="1"/>
                </p:cNvSpPr>
                <p:nvPr/>
              </p:nvSpPr>
              <p:spPr bwMode="auto">
                <a:xfrm>
                  <a:off x="3024" y="129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6699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0" name="Line 2084"/>
                <p:cNvSpPr>
                  <a:spLocks noChangeShapeType="1"/>
                </p:cNvSpPr>
                <p:nvPr/>
              </p:nvSpPr>
              <p:spPr bwMode="auto">
                <a:xfrm flipV="1">
                  <a:off x="3168" y="129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6699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01" name="Line 2085"/>
              <p:cNvSpPr>
                <a:spLocks noChangeShapeType="1"/>
              </p:cNvSpPr>
              <p:nvPr/>
            </p:nvSpPr>
            <p:spPr bwMode="auto">
              <a:xfrm>
                <a:off x="3168" y="2640"/>
                <a:ext cx="768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904" name="Text Box 2088"/>
          <p:cNvSpPr txBox="1">
            <a:spLocks noChangeArrowheads="1"/>
          </p:cNvSpPr>
          <p:nvPr/>
        </p:nvSpPr>
        <p:spPr bwMode="auto">
          <a:xfrm>
            <a:off x="4419600" y="4038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600" b="1"/>
              <a:t>V</a:t>
            </a:r>
            <a:r>
              <a:rPr lang="en-US" sz="1600" b="1" baseline="-25000"/>
              <a:t>in</a:t>
            </a:r>
            <a:endParaRPr lang="en-US" sz="1600" b="1"/>
          </a:p>
        </p:txBody>
      </p:sp>
      <p:sp>
        <p:nvSpPr>
          <p:cNvPr id="36906" name="Text Box 2090"/>
          <p:cNvSpPr txBox="1">
            <a:spLocks noChangeArrowheads="1"/>
          </p:cNvSpPr>
          <p:nvPr/>
        </p:nvSpPr>
        <p:spPr bwMode="auto">
          <a:xfrm>
            <a:off x="7239000" y="7620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600" b="1"/>
              <a:t>5 v</a:t>
            </a:r>
          </a:p>
        </p:txBody>
      </p:sp>
      <p:grpSp>
        <p:nvGrpSpPr>
          <p:cNvPr id="36929" name="Group 2113"/>
          <p:cNvGrpSpPr>
            <a:grpSpLocks/>
          </p:cNvGrpSpPr>
          <p:nvPr/>
        </p:nvGrpSpPr>
        <p:grpSpPr bwMode="auto">
          <a:xfrm>
            <a:off x="4419600" y="736600"/>
            <a:ext cx="4038600" cy="4781550"/>
            <a:chOff x="2784" y="464"/>
            <a:chExt cx="2544" cy="3012"/>
          </a:xfrm>
        </p:grpSpPr>
        <p:sp>
          <p:nvSpPr>
            <p:cNvPr id="36926" name="Text Box 2110"/>
            <p:cNvSpPr txBox="1">
              <a:spLocks noChangeArrowheads="1"/>
            </p:cNvSpPr>
            <p:nvPr/>
          </p:nvSpPr>
          <p:spPr bwMode="auto">
            <a:xfrm>
              <a:off x="4608" y="3264"/>
              <a:ext cx="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600" b="1"/>
                <a:t>0 V</a:t>
              </a:r>
            </a:p>
          </p:txBody>
        </p:sp>
        <p:grpSp>
          <p:nvGrpSpPr>
            <p:cNvPr id="36928" name="Group 2112"/>
            <p:cNvGrpSpPr>
              <a:grpSpLocks/>
            </p:cNvGrpSpPr>
            <p:nvPr/>
          </p:nvGrpSpPr>
          <p:grpSpPr bwMode="auto">
            <a:xfrm>
              <a:off x="2784" y="464"/>
              <a:ext cx="2112" cy="2976"/>
              <a:chOff x="2784" y="464"/>
              <a:chExt cx="2112" cy="2976"/>
            </a:xfrm>
          </p:grpSpPr>
          <p:grpSp>
            <p:nvGrpSpPr>
              <p:cNvPr id="36907" name="Group 2091"/>
              <p:cNvGrpSpPr>
                <a:grpSpLocks/>
              </p:cNvGrpSpPr>
              <p:nvPr/>
            </p:nvGrpSpPr>
            <p:grpSpPr bwMode="auto">
              <a:xfrm>
                <a:off x="2976" y="512"/>
                <a:ext cx="1584" cy="2928"/>
                <a:chOff x="2976" y="528"/>
                <a:chExt cx="1584" cy="2928"/>
              </a:xfrm>
            </p:grpSpPr>
            <p:sp>
              <p:nvSpPr>
                <p:cNvPr id="36908" name="Line 2092"/>
                <p:cNvSpPr>
                  <a:spLocks noChangeShapeType="1"/>
                </p:cNvSpPr>
                <p:nvPr/>
              </p:nvSpPr>
              <p:spPr bwMode="auto">
                <a:xfrm flipV="1">
                  <a:off x="3360" y="1488"/>
                  <a:ext cx="120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909" name="Group 2093"/>
                <p:cNvGrpSpPr>
                  <a:grpSpLocks/>
                </p:cNvGrpSpPr>
                <p:nvPr/>
              </p:nvGrpSpPr>
              <p:grpSpPr bwMode="auto">
                <a:xfrm>
                  <a:off x="2976" y="528"/>
                  <a:ext cx="1488" cy="2928"/>
                  <a:chOff x="2976" y="528"/>
                  <a:chExt cx="1488" cy="2928"/>
                </a:xfrm>
              </p:grpSpPr>
              <p:grpSp>
                <p:nvGrpSpPr>
                  <p:cNvPr id="36910" name="Group 2094"/>
                  <p:cNvGrpSpPr>
                    <a:grpSpLocks/>
                  </p:cNvGrpSpPr>
                  <p:nvPr/>
                </p:nvGrpSpPr>
                <p:grpSpPr bwMode="auto">
                  <a:xfrm>
                    <a:off x="2976" y="528"/>
                    <a:ext cx="1488" cy="2928"/>
                    <a:chOff x="2976" y="528"/>
                    <a:chExt cx="1488" cy="2928"/>
                  </a:xfrm>
                </p:grpSpPr>
                <p:sp>
                  <p:nvSpPr>
                    <p:cNvPr id="36911" name="Rectangle 20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576"/>
                      <a:ext cx="1488" cy="48"/>
                    </a:xfrm>
                    <a:prstGeom prst="rect">
                      <a:avLst/>
                    </a:prstGeom>
                    <a:solidFill>
                      <a:srgbClr val="6600FF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2" name="Rectangle 20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3360"/>
                      <a:ext cx="1440" cy="48"/>
                    </a:xfrm>
                    <a:prstGeom prst="rect">
                      <a:avLst/>
                    </a:prstGeom>
                    <a:solidFill>
                      <a:srgbClr val="6600FF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3" name="Rectangle 20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624"/>
                      <a:ext cx="48" cy="2784"/>
                    </a:xfrm>
                    <a:prstGeom prst="rect">
                      <a:avLst/>
                    </a:prstGeom>
                    <a:solidFill>
                      <a:srgbClr val="66FF66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4" name="Rectangle 20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8" y="3312"/>
                      <a:ext cx="144" cy="144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5" name="Rectangle 20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8" y="528"/>
                      <a:ext cx="144" cy="144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6916" name="Rectangle 2100"/>
                  <p:cNvSpPr>
                    <a:spLocks noChangeArrowheads="1"/>
                  </p:cNvSpPr>
                  <p:nvPr/>
                </p:nvSpPr>
                <p:spPr bwMode="auto">
                  <a:xfrm>
                    <a:off x="3552" y="1008"/>
                    <a:ext cx="336" cy="672"/>
                  </a:xfrm>
                  <a:prstGeom prst="rect">
                    <a:avLst/>
                  </a:prstGeom>
                  <a:noFill/>
                  <a:ln w="9525" cap="rnd">
                    <a:solidFill>
                      <a:srgbClr val="CC0066"/>
                    </a:solidFill>
                    <a:prstDash val="sysDot"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17" name="Line 2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60" y="1200"/>
                    <a:ext cx="672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18" name="Line 2102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1200"/>
                    <a:ext cx="0" cy="288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6919" name="Group 2103"/>
                  <p:cNvGrpSpPr>
                    <a:grpSpLocks/>
                  </p:cNvGrpSpPr>
                  <p:nvPr/>
                </p:nvGrpSpPr>
                <p:grpSpPr bwMode="auto">
                  <a:xfrm>
                    <a:off x="3600" y="1344"/>
                    <a:ext cx="240" cy="240"/>
                    <a:chOff x="3024" y="1152"/>
                    <a:chExt cx="240" cy="240"/>
                  </a:xfrm>
                </p:grpSpPr>
                <p:sp>
                  <p:nvSpPr>
                    <p:cNvPr id="36920" name="Line 210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152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6699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21" name="Line 2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152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6699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22" name="Line 2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1296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6699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23" name="Line 21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68" y="1296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6699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6924" name="Line 210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640"/>
                    <a:ext cx="768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25" name="Text Box 2109"/>
              <p:cNvSpPr txBox="1">
                <a:spLocks noChangeArrowheads="1"/>
              </p:cNvSpPr>
              <p:nvPr/>
            </p:nvSpPr>
            <p:spPr bwMode="auto">
              <a:xfrm>
                <a:off x="2784" y="2528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600" b="1"/>
                  <a:t>V</a:t>
                </a:r>
                <a:r>
                  <a:rPr lang="en-US" sz="1600" b="1" baseline="-25000"/>
                  <a:t>in</a:t>
                </a:r>
                <a:endParaRPr lang="en-US" sz="1600" b="1"/>
              </a:p>
            </p:txBody>
          </p:sp>
          <p:sp>
            <p:nvSpPr>
              <p:cNvPr id="36927" name="Text Box 2111"/>
              <p:cNvSpPr txBox="1">
                <a:spLocks noChangeArrowheads="1"/>
              </p:cNvSpPr>
              <p:nvPr/>
            </p:nvSpPr>
            <p:spPr bwMode="auto">
              <a:xfrm>
                <a:off x="4560" y="464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600" b="1"/>
                  <a:t>5 v</a:t>
                </a:r>
              </a:p>
            </p:txBody>
          </p:sp>
        </p:grpSp>
      </p:grpSp>
      <p:sp>
        <p:nvSpPr>
          <p:cNvPr id="36930" name="Line 2114"/>
          <p:cNvSpPr>
            <a:spLocks noChangeShapeType="1"/>
          </p:cNvSpPr>
          <p:nvPr/>
        </p:nvSpPr>
        <p:spPr bwMode="auto">
          <a:xfrm>
            <a:off x="1524000" y="4038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1" name="Line 2115"/>
          <p:cNvSpPr>
            <a:spLocks noChangeShapeType="1"/>
          </p:cNvSpPr>
          <p:nvPr/>
        </p:nvSpPr>
        <p:spPr bwMode="auto">
          <a:xfrm>
            <a:off x="1447800" y="1752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346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339933"/>
                </a:solidFill>
                <a:latin typeface="Times New Roman" pitchFamily="18" charset="0"/>
              </a:rPr>
              <a:t>Stick Diagram - Example I</a:t>
            </a: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5052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5181600" y="990600"/>
            <a:ext cx="2530475" cy="1676400"/>
            <a:chOff x="240" y="1680"/>
            <a:chExt cx="1594" cy="1056"/>
          </a:xfrm>
        </p:grpSpPr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432" y="1728"/>
              <a:ext cx="1296" cy="1008"/>
              <a:chOff x="576" y="1392"/>
              <a:chExt cx="1296" cy="1008"/>
            </a:xfrm>
          </p:grpSpPr>
          <p:grpSp>
            <p:nvGrpSpPr>
              <p:cNvPr id="19467" name="Group 11"/>
              <p:cNvGrpSpPr>
                <a:grpSpLocks/>
              </p:cNvGrpSpPr>
              <p:nvPr/>
            </p:nvGrpSpPr>
            <p:grpSpPr bwMode="auto">
              <a:xfrm>
                <a:off x="576" y="1392"/>
                <a:ext cx="1296" cy="576"/>
                <a:chOff x="432" y="1392"/>
                <a:chExt cx="1296" cy="576"/>
              </a:xfrm>
            </p:grpSpPr>
            <p:sp>
              <p:nvSpPr>
                <p:cNvPr id="19465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168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463" name="Group 7"/>
                <p:cNvGrpSpPr>
                  <a:grpSpLocks/>
                </p:cNvGrpSpPr>
                <p:nvPr/>
              </p:nvGrpSpPr>
              <p:grpSpPr bwMode="auto">
                <a:xfrm>
                  <a:off x="720" y="1392"/>
                  <a:ext cx="768" cy="576"/>
                  <a:chOff x="1344" y="1488"/>
                  <a:chExt cx="768" cy="576"/>
                </a:xfrm>
              </p:grpSpPr>
              <p:sp>
                <p:nvSpPr>
                  <p:cNvPr id="19459" name="Freeform 3"/>
                  <p:cNvSpPr>
                    <a:spLocks/>
                  </p:cNvSpPr>
                  <p:nvPr/>
                </p:nvSpPr>
                <p:spPr bwMode="auto">
                  <a:xfrm>
                    <a:off x="1344" y="1488"/>
                    <a:ext cx="672" cy="2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8" y="96"/>
                      </a:cxn>
                      <a:cxn ang="0">
                        <a:pos x="672" y="288"/>
                      </a:cxn>
                    </a:cxnLst>
                    <a:rect l="0" t="0" r="r" b="b"/>
                    <a:pathLst>
                      <a:path w="672" h="288">
                        <a:moveTo>
                          <a:pt x="0" y="0"/>
                        </a:moveTo>
                        <a:cubicBezTo>
                          <a:pt x="208" y="24"/>
                          <a:pt x="416" y="48"/>
                          <a:pt x="528" y="96"/>
                        </a:cubicBezTo>
                        <a:cubicBezTo>
                          <a:pt x="640" y="144"/>
                          <a:pt x="648" y="256"/>
                          <a:pt x="672" y="288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60" name="Freeform 4"/>
                  <p:cNvSpPr>
                    <a:spLocks/>
                  </p:cNvSpPr>
                  <p:nvPr/>
                </p:nvSpPr>
                <p:spPr bwMode="auto">
                  <a:xfrm flipV="1">
                    <a:off x="1344" y="1776"/>
                    <a:ext cx="672" cy="2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8" y="96"/>
                      </a:cxn>
                      <a:cxn ang="0">
                        <a:pos x="672" y="288"/>
                      </a:cxn>
                    </a:cxnLst>
                    <a:rect l="0" t="0" r="r" b="b"/>
                    <a:pathLst>
                      <a:path w="672" h="288">
                        <a:moveTo>
                          <a:pt x="0" y="0"/>
                        </a:moveTo>
                        <a:cubicBezTo>
                          <a:pt x="208" y="24"/>
                          <a:pt x="416" y="48"/>
                          <a:pt x="528" y="96"/>
                        </a:cubicBezTo>
                        <a:cubicBezTo>
                          <a:pt x="640" y="144"/>
                          <a:pt x="648" y="256"/>
                          <a:pt x="672" y="288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61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488"/>
                    <a:ext cx="0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6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728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46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32" y="1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6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432" y="182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468" name="Text Box 12"/>
              <p:cNvSpPr txBox="1">
                <a:spLocks noChangeArrowheads="1"/>
              </p:cNvSpPr>
              <p:nvPr/>
            </p:nvSpPr>
            <p:spPr bwMode="auto">
              <a:xfrm>
                <a:off x="672" y="2112"/>
                <a:ext cx="9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2400">
                    <a:solidFill>
                      <a:srgbClr val="003366"/>
                    </a:solidFill>
                    <a:latin typeface="Times New Roman" pitchFamily="18" charset="0"/>
                  </a:rPr>
                  <a:t>NOR Gate</a:t>
                </a:r>
              </a:p>
            </p:txBody>
          </p:sp>
        </p:grp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1488" y="1824"/>
              <a:ext cx="3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>
                  <a:latin typeface="Times New Roman" pitchFamily="18" charset="0"/>
                </a:rPr>
                <a:t>OUT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40" y="201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40" y="168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</p:grp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048000"/>
            <a:ext cx="35052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30353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4648200" y="1981200"/>
            <a:ext cx="3657600" cy="3505200"/>
            <a:chOff x="2928" y="1248"/>
            <a:chExt cx="2304" cy="2208"/>
          </a:xfrm>
        </p:grpSpPr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2928" y="1248"/>
              <a:ext cx="2256" cy="0"/>
            </a:xfrm>
            <a:prstGeom prst="line">
              <a:avLst/>
            </a:prstGeom>
            <a:noFill/>
            <a:ln w="762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2928" y="3456"/>
              <a:ext cx="2304" cy="0"/>
            </a:xfrm>
            <a:prstGeom prst="line">
              <a:avLst/>
            </a:prstGeom>
            <a:noFill/>
            <a:ln w="762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2" name="Group 42"/>
          <p:cNvGrpSpPr>
            <a:grpSpLocks/>
          </p:cNvGrpSpPr>
          <p:nvPr/>
        </p:nvGrpSpPr>
        <p:grpSpPr bwMode="auto">
          <a:xfrm>
            <a:off x="5715000" y="1905000"/>
            <a:ext cx="1524000" cy="1447800"/>
            <a:chOff x="3600" y="1200"/>
            <a:chExt cx="960" cy="912"/>
          </a:xfrm>
        </p:grpSpPr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3696" y="1680"/>
              <a:ext cx="768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 flipV="1">
              <a:off x="4464" y="1248"/>
              <a:ext cx="0" cy="43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H="1">
              <a:off x="3696" y="1248"/>
              <a:ext cx="0" cy="43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H="1" flipV="1">
              <a:off x="4128" y="1680"/>
              <a:ext cx="0" cy="43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3600" y="1200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4368" y="1200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553200" y="3276600"/>
            <a:ext cx="1676400" cy="0"/>
          </a:xfrm>
          <a:prstGeom prst="line">
            <a:avLst/>
          </a:prstGeom>
          <a:noFill/>
          <a:ln w="762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537" name="Group 57"/>
          <p:cNvGrpSpPr>
            <a:grpSpLocks/>
          </p:cNvGrpSpPr>
          <p:nvPr/>
        </p:nvGrpSpPr>
        <p:grpSpPr bwMode="auto">
          <a:xfrm>
            <a:off x="4648200" y="2362200"/>
            <a:ext cx="3048000" cy="2743200"/>
            <a:chOff x="2928" y="1488"/>
            <a:chExt cx="1920" cy="1728"/>
          </a:xfrm>
        </p:grpSpPr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2928" y="3120"/>
              <a:ext cx="1056" cy="0"/>
            </a:xfrm>
            <a:prstGeom prst="line">
              <a:avLst/>
            </a:prstGeom>
            <a:noFill/>
            <a:ln w="762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4272" y="1488"/>
              <a:ext cx="57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 flipV="1">
              <a:off x="4848" y="1488"/>
              <a:ext cx="0" cy="16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4176" y="3120"/>
              <a:ext cx="6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3984" y="3024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4648200" y="2362200"/>
            <a:ext cx="1524000" cy="1676400"/>
            <a:chOff x="2928" y="1488"/>
            <a:chExt cx="960" cy="1056"/>
          </a:xfrm>
        </p:grpSpPr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3312" y="1488"/>
              <a:ext cx="57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 flipV="1">
              <a:off x="3312" y="1488"/>
              <a:ext cx="0" cy="10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3312" y="2544"/>
              <a:ext cx="43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2928" y="2160"/>
              <a:ext cx="336" cy="0"/>
            </a:xfrm>
            <a:prstGeom prst="line">
              <a:avLst/>
            </a:prstGeom>
            <a:noFill/>
            <a:ln w="762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3216" y="2064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27" name="Group 47"/>
          <p:cNvGrpSpPr>
            <a:grpSpLocks/>
          </p:cNvGrpSpPr>
          <p:nvPr/>
        </p:nvGrpSpPr>
        <p:grpSpPr bwMode="auto">
          <a:xfrm>
            <a:off x="4648200" y="2895600"/>
            <a:ext cx="2667000" cy="1600200"/>
            <a:chOff x="2928" y="1824"/>
            <a:chExt cx="1680" cy="1008"/>
          </a:xfrm>
        </p:grpSpPr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2928" y="2736"/>
              <a:ext cx="1056" cy="0"/>
            </a:xfrm>
            <a:prstGeom prst="line">
              <a:avLst/>
            </a:prstGeom>
            <a:noFill/>
            <a:ln w="762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4080" y="2736"/>
              <a:ext cx="528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3936" y="2640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 flipH="1" flipV="1">
              <a:off x="4608" y="1824"/>
              <a:ext cx="0" cy="9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4032" y="1824"/>
              <a:ext cx="57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09600" y="685800"/>
            <a:ext cx="356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339933"/>
                </a:solidFill>
                <a:latin typeface="Times New Roman" pitchFamily="18" charset="0"/>
              </a:rPr>
              <a:t>Stick Diagram - Example II</a:t>
            </a:r>
          </a:p>
        </p:txBody>
      </p:sp>
      <p:grpSp>
        <p:nvGrpSpPr>
          <p:cNvPr id="20530" name="Group 50"/>
          <p:cNvGrpSpPr>
            <a:grpSpLocks/>
          </p:cNvGrpSpPr>
          <p:nvPr/>
        </p:nvGrpSpPr>
        <p:grpSpPr bwMode="auto">
          <a:xfrm>
            <a:off x="5410200" y="3200400"/>
            <a:ext cx="1828800" cy="2362200"/>
            <a:chOff x="3408" y="2016"/>
            <a:chExt cx="1152" cy="1488"/>
          </a:xfrm>
        </p:grpSpPr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 flipV="1">
              <a:off x="4128" y="2112"/>
              <a:ext cx="0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032" y="2016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flipV="1">
              <a:off x="4464" y="2880"/>
              <a:ext cx="0" cy="57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3504" y="2352"/>
              <a:ext cx="960" cy="0"/>
            </a:xfrm>
            <a:prstGeom prst="line">
              <a:avLst/>
            </a:prstGeom>
            <a:noFill/>
            <a:ln w="762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 flipV="1">
              <a:off x="4464" y="2352"/>
              <a:ext cx="0" cy="576"/>
            </a:xfrm>
            <a:prstGeom prst="line">
              <a:avLst/>
            </a:prstGeom>
            <a:noFill/>
            <a:ln w="762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 flipH="1" flipV="1">
              <a:off x="3504" y="2352"/>
              <a:ext cx="0" cy="1104"/>
            </a:xfrm>
            <a:prstGeom prst="line">
              <a:avLst/>
            </a:prstGeom>
            <a:noFill/>
            <a:ln w="762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4368" y="2832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3408" y="3360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4032" y="2256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7543800" y="1676400"/>
            <a:ext cx="68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Power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7543800" y="5486400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Ground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4343400" y="48006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>
                <a:latin typeface="Times New Roman" pitchFamily="18" charset="0"/>
              </a:rPr>
              <a:t>B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4343400" y="4191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>
                <a:latin typeface="Times New Roman" pitchFamily="18" charset="0"/>
              </a:rPr>
              <a:t>C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7848600" y="32766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Out</a:t>
            </a: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4343400" y="3276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43000" y="914400"/>
            <a:ext cx="6951663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3600">
                <a:solidFill>
                  <a:srgbClr val="009999"/>
                </a:solidFill>
              </a:rPr>
              <a:t>Points to Ponder</a:t>
            </a:r>
          </a:p>
          <a:p>
            <a:pPr algn="l" eaLnBrk="1" hangingPunct="1"/>
            <a:endParaRPr lang="en-US" sz="2400">
              <a:solidFill>
                <a:srgbClr val="003366"/>
              </a:solidFill>
            </a:endParaRPr>
          </a:p>
          <a:p>
            <a:pPr lvl="1" algn="l" eaLnBrk="1" hangingPunct="1">
              <a:buFontTx/>
              <a:buChar char="•"/>
            </a:pPr>
            <a:r>
              <a:rPr lang="en-US" sz="2400">
                <a:solidFill>
                  <a:srgbClr val="003366"/>
                </a:solidFill>
              </a:rPr>
              <a:t> be creative with layouts</a:t>
            </a:r>
          </a:p>
          <a:p>
            <a:pPr lvl="1" algn="l" eaLnBrk="1" hangingPunct="1">
              <a:buFontTx/>
              <a:buChar char="•"/>
            </a:pPr>
            <a:endParaRPr lang="en-US" sz="2400">
              <a:solidFill>
                <a:srgbClr val="003366"/>
              </a:solidFill>
            </a:endParaRPr>
          </a:p>
          <a:p>
            <a:pPr lvl="1" algn="l" eaLnBrk="1" hangingPunct="1">
              <a:buFontTx/>
              <a:buChar char="•"/>
            </a:pPr>
            <a:r>
              <a:rPr lang="en-US" sz="2400">
                <a:solidFill>
                  <a:srgbClr val="003366"/>
                </a:solidFill>
              </a:rPr>
              <a:t> sketch designs first</a:t>
            </a:r>
          </a:p>
          <a:p>
            <a:pPr lvl="1" algn="l" eaLnBrk="1" hangingPunct="1">
              <a:buFontTx/>
              <a:buChar char="•"/>
            </a:pPr>
            <a:endParaRPr lang="en-US" sz="2400">
              <a:solidFill>
                <a:srgbClr val="003366"/>
              </a:solidFill>
            </a:endParaRPr>
          </a:p>
          <a:p>
            <a:pPr lvl="1" algn="l" eaLnBrk="1" hangingPunct="1">
              <a:buFontTx/>
              <a:buChar char="•"/>
            </a:pPr>
            <a:r>
              <a:rPr lang="en-US" sz="2400">
                <a:solidFill>
                  <a:srgbClr val="003366"/>
                </a:solidFill>
              </a:rPr>
              <a:t> minimize junctions but avoid long poly runs</a:t>
            </a:r>
          </a:p>
          <a:p>
            <a:pPr lvl="1" algn="l" eaLnBrk="1" hangingPunct="1">
              <a:buFontTx/>
              <a:buChar char="•"/>
            </a:pPr>
            <a:endParaRPr lang="en-US" sz="2400">
              <a:solidFill>
                <a:srgbClr val="003366"/>
              </a:solidFill>
            </a:endParaRPr>
          </a:p>
          <a:p>
            <a:pPr lvl="1" algn="l" eaLnBrk="1" hangingPunct="1">
              <a:buFontTx/>
              <a:buChar char="•"/>
            </a:pPr>
            <a:r>
              <a:rPr lang="en-US" sz="2400">
                <a:solidFill>
                  <a:srgbClr val="003366"/>
                </a:solidFill>
              </a:rPr>
              <a:t> have a floor plan plan for input, output, power</a:t>
            </a:r>
            <a:br>
              <a:rPr lang="en-US" sz="2400">
                <a:solidFill>
                  <a:srgbClr val="003366"/>
                </a:solidFill>
              </a:rPr>
            </a:br>
            <a:r>
              <a:rPr lang="en-US" sz="2400">
                <a:solidFill>
                  <a:srgbClr val="003366"/>
                </a:solidFill>
              </a:rPr>
              <a:t>  and ground locations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38400" y="1981200"/>
            <a:ext cx="4724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800" b="1"/>
              <a:t>The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 Types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p-substrate</a:t>
            </a:r>
          </a:p>
          <a:p>
            <a:r>
              <a:rPr lang="en-US" sz="2600"/>
              <a:t>n-well</a:t>
            </a:r>
          </a:p>
          <a:p>
            <a:r>
              <a:rPr lang="en-US" sz="2600"/>
              <a:t>n+</a:t>
            </a:r>
          </a:p>
          <a:p>
            <a:r>
              <a:rPr lang="en-US" sz="2600"/>
              <a:t>p+</a:t>
            </a:r>
          </a:p>
          <a:p>
            <a:r>
              <a:rPr lang="en-US" sz="2600"/>
              <a:t>Gate oxide</a:t>
            </a:r>
          </a:p>
          <a:p>
            <a:r>
              <a:rPr lang="en-US" sz="2600"/>
              <a:t>Gate (polycilicon)</a:t>
            </a:r>
          </a:p>
          <a:p>
            <a:r>
              <a:rPr lang="en-US" sz="2600"/>
              <a:t>Field Oxide</a:t>
            </a:r>
          </a:p>
          <a:p>
            <a:pPr lvl="1"/>
            <a:r>
              <a:rPr lang="en-US" sz="2200"/>
              <a:t>Insulated glass</a:t>
            </a:r>
          </a:p>
          <a:p>
            <a:pPr lvl="1"/>
            <a:r>
              <a:rPr lang="en-US" sz="2200"/>
              <a:t>Provide electrical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view of the FET pattern</a:t>
            </a:r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76200" y="2514600"/>
            <a:ext cx="1828800" cy="1600200"/>
            <a:chOff x="624" y="1248"/>
            <a:chExt cx="1152" cy="1008"/>
          </a:xfrm>
        </p:grpSpPr>
        <p:sp>
          <p:nvSpPr>
            <p:cNvPr id="63492" name="Rectangle 4"/>
            <p:cNvSpPr>
              <a:spLocks noChangeArrowheads="1"/>
            </p:cNvSpPr>
            <p:nvPr/>
          </p:nvSpPr>
          <p:spPr bwMode="auto">
            <a:xfrm>
              <a:off x="624" y="1488"/>
              <a:ext cx="432" cy="528"/>
            </a:xfrm>
            <a:prstGeom prst="rect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n+</a:t>
              </a:r>
            </a:p>
          </p:txBody>
        </p:sp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1056" y="1248"/>
              <a:ext cx="288" cy="10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1344" y="1488"/>
              <a:ext cx="432" cy="528"/>
            </a:xfrm>
            <a:prstGeom prst="rect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n+</a:t>
              </a:r>
            </a:p>
          </p:txBody>
        </p:sp>
      </p:grpSp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2133600" y="2514600"/>
            <a:ext cx="1828800" cy="1600200"/>
            <a:chOff x="624" y="1248"/>
            <a:chExt cx="1152" cy="1008"/>
          </a:xfrm>
        </p:grpSpPr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624" y="1488"/>
              <a:ext cx="432" cy="528"/>
            </a:xfrm>
            <a:prstGeom prst="rect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n+</a:t>
              </a:r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1056" y="1248"/>
              <a:ext cx="288" cy="10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1344" y="1488"/>
              <a:ext cx="432" cy="528"/>
            </a:xfrm>
            <a:prstGeom prst="rect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n+</a:t>
              </a:r>
            </a:p>
          </p:txBody>
        </p:sp>
      </p:grp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4267200" y="1981200"/>
            <a:ext cx="4495800" cy="2590800"/>
          </a:xfrm>
          <a:prstGeom prst="rect">
            <a:avLst/>
          </a:prstGeom>
          <a:noFill/>
          <a:ln w="9525" algn="ctr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01" name="Group 13"/>
          <p:cNvGrpSpPr>
            <a:grpSpLocks/>
          </p:cNvGrpSpPr>
          <p:nvPr/>
        </p:nvGrpSpPr>
        <p:grpSpPr bwMode="auto">
          <a:xfrm>
            <a:off x="4495800" y="2514600"/>
            <a:ext cx="1828800" cy="1600200"/>
            <a:chOff x="624" y="1248"/>
            <a:chExt cx="1152" cy="1008"/>
          </a:xfrm>
        </p:grpSpPr>
        <p:sp>
          <p:nvSpPr>
            <p:cNvPr id="63502" name="Rectangle 14"/>
            <p:cNvSpPr>
              <a:spLocks noChangeArrowheads="1"/>
            </p:cNvSpPr>
            <p:nvPr/>
          </p:nvSpPr>
          <p:spPr bwMode="auto">
            <a:xfrm>
              <a:off x="624" y="1488"/>
              <a:ext cx="432" cy="528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p+</a:t>
              </a:r>
            </a:p>
          </p:txBody>
        </p:sp>
        <p:sp>
          <p:nvSpPr>
            <p:cNvPr id="63503" name="Rectangle 15"/>
            <p:cNvSpPr>
              <a:spLocks noChangeArrowheads="1"/>
            </p:cNvSpPr>
            <p:nvPr/>
          </p:nvSpPr>
          <p:spPr bwMode="auto">
            <a:xfrm>
              <a:off x="1056" y="1248"/>
              <a:ext cx="288" cy="10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4" name="Rectangle 16"/>
            <p:cNvSpPr>
              <a:spLocks noChangeArrowheads="1"/>
            </p:cNvSpPr>
            <p:nvPr/>
          </p:nvSpPr>
          <p:spPr bwMode="auto">
            <a:xfrm>
              <a:off x="1344" y="1488"/>
              <a:ext cx="432" cy="528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p+</a:t>
              </a:r>
            </a:p>
          </p:txBody>
        </p:sp>
      </p:grpSp>
      <p:grpSp>
        <p:nvGrpSpPr>
          <p:cNvPr id="63505" name="Group 17"/>
          <p:cNvGrpSpPr>
            <a:grpSpLocks/>
          </p:cNvGrpSpPr>
          <p:nvPr/>
        </p:nvGrpSpPr>
        <p:grpSpPr bwMode="auto">
          <a:xfrm>
            <a:off x="6705600" y="2514600"/>
            <a:ext cx="1828800" cy="1600200"/>
            <a:chOff x="624" y="1248"/>
            <a:chExt cx="1152" cy="1008"/>
          </a:xfrm>
        </p:grpSpPr>
        <p:sp>
          <p:nvSpPr>
            <p:cNvPr id="63506" name="Rectangle 18"/>
            <p:cNvSpPr>
              <a:spLocks noChangeArrowheads="1"/>
            </p:cNvSpPr>
            <p:nvPr/>
          </p:nvSpPr>
          <p:spPr bwMode="auto">
            <a:xfrm>
              <a:off x="624" y="1488"/>
              <a:ext cx="432" cy="528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p+</a:t>
              </a:r>
            </a:p>
          </p:txBody>
        </p:sp>
        <p:sp>
          <p:nvSpPr>
            <p:cNvPr id="63507" name="Rectangle 19"/>
            <p:cNvSpPr>
              <a:spLocks noChangeArrowheads="1"/>
            </p:cNvSpPr>
            <p:nvPr/>
          </p:nvSpPr>
          <p:spPr bwMode="auto">
            <a:xfrm>
              <a:off x="1056" y="1248"/>
              <a:ext cx="288" cy="10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Rectangle 20"/>
            <p:cNvSpPr>
              <a:spLocks noChangeArrowheads="1"/>
            </p:cNvSpPr>
            <p:nvPr/>
          </p:nvSpPr>
          <p:spPr bwMode="auto">
            <a:xfrm>
              <a:off x="1344" y="1488"/>
              <a:ext cx="432" cy="528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/>
                <a:t>p+</a:t>
              </a:r>
            </a:p>
          </p:txBody>
        </p:sp>
      </p:grp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654050" y="1447800"/>
            <a:ext cx="869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NMOS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2590800" y="1447800"/>
            <a:ext cx="869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NMOS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883150" y="1371600"/>
            <a:ext cx="857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PMOS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7245350" y="1447800"/>
            <a:ext cx="857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PMOS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5680075" y="5446713"/>
            <a:ext cx="831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n-well</a:t>
            </a:r>
          </a:p>
        </p:txBody>
      </p:sp>
      <p:cxnSp>
        <p:nvCxnSpPr>
          <p:cNvPr id="63515" name="AutoShape 27"/>
          <p:cNvCxnSpPr>
            <a:cxnSpLocks noChangeShapeType="1"/>
            <a:stCxn id="63514" idx="3"/>
          </p:cNvCxnSpPr>
          <p:nvPr/>
        </p:nvCxnSpPr>
        <p:spPr bwMode="auto">
          <a:xfrm flipV="1">
            <a:off x="6511925" y="4648200"/>
            <a:ext cx="377825" cy="9826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Interconnect Layers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Metal layers are electrically isolated from each other</a:t>
            </a:r>
          </a:p>
          <a:p>
            <a:r>
              <a:rPr lang="en-US"/>
              <a:t>Electrical contact between adjacent conducting layers requires contact cuts and vias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Interconnect Layers</a:t>
            </a:r>
          </a:p>
        </p:txBody>
      </p:sp>
      <p:sp>
        <p:nvSpPr>
          <p:cNvPr id="61485" name="Rectangle 45" descr="Wide upward diagonal"/>
          <p:cNvSpPr>
            <a:spLocks noChangeArrowheads="1"/>
          </p:cNvSpPr>
          <p:nvPr/>
        </p:nvSpPr>
        <p:spPr bwMode="auto">
          <a:xfrm>
            <a:off x="2438400" y="1600200"/>
            <a:ext cx="3657600" cy="10668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8" name="Rectangle 38" descr="Wide downward diagonal"/>
          <p:cNvSpPr>
            <a:spLocks noChangeArrowheads="1"/>
          </p:cNvSpPr>
          <p:nvPr/>
        </p:nvSpPr>
        <p:spPr bwMode="auto">
          <a:xfrm>
            <a:off x="2438400" y="2667000"/>
            <a:ext cx="3657600" cy="17526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438400" y="4495800"/>
            <a:ext cx="3657600" cy="12192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  <a:p>
            <a:endParaRPr lang="en-US" b="1"/>
          </a:p>
          <a:p>
            <a:r>
              <a:rPr lang="en-US" b="1"/>
              <a:t>p-substrate</a:t>
            </a:r>
          </a:p>
        </p:txBody>
      </p:sp>
      <p:sp>
        <p:nvSpPr>
          <p:cNvPr id="61446" name="Rectangle 6" descr="Dark downward diagonal"/>
          <p:cNvSpPr>
            <a:spLocks noChangeArrowheads="1"/>
          </p:cNvSpPr>
          <p:nvPr/>
        </p:nvSpPr>
        <p:spPr bwMode="auto">
          <a:xfrm>
            <a:off x="2438400" y="4419600"/>
            <a:ext cx="3657600" cy="762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438400" y="4495800"/>
            <a:ext cx="533400" cy="381000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n+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505200" y="4495800"/>
            <a:ext cx="533400" cy="3810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n+</a:t>
            </a:r>
          </a:p>
        </p:txBody>
      </p:sp>
      <p:sp>
        <p:nvSpPr>
          <p:cNvPr id="61450" name="AutoShape 10" descr="Wide upward diagonal"/>
          <p:cNvSpPr>
            <a:spLocks noChangeArrowheads="1"/>
          </p:cNvSpPr>
          <p:nvPr/>
        </p:nvSpPr>
        <p:spPr bwMode="auto">
          <a:xfrm>
            <a:off x="4038600" y="4038600"/>
            <a:ext cx="457200" cy="990600"/>
          </a:xfrm>
          <a:prstGeom prst="roundRect">
            <a:avLst>
              <a:gd name="adj" fmla="val 25000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4495800" y="4495800"/>
            <a:ext cx="533400" cy="381000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n+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562600" y="4495800"/>
            <a:ext cx="533400" cy="381000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n+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2971800" y="3886200"/>
            <a:ext cx="533400" cy="533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2590800" y="3733800"/>
            <a:ext cx="304800" cy="762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5029200" y="3886200"/>
            <a:ext cx="533400" cy="533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2438400" y="3429000"/>
            <a:ext cx="3657600" cy="304800"/>
          </a:xfrm>
          <a:prstGeom prst="rect">
            <a:avLst/>
          </a:prstGeom>
          <a:solidFill>
            <a:srgbClr val="66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3505200" y="2362200"/>
            <a:ext cx="2590800" cy="304800"/>
          </a:xfrm>
          <a:prstGeom prst="rect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3886200" y="2667000"/>
            <a:ext cx="304800" cy="762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1530350" y="2071688"/>
            <a:ext cx="527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Via</a:t>
            </a:r>
          </a:p>
        </p:txBody>
      </p:sp>
      <p:sp>
        <p:nvSpPr>
          <p:cNvPr id="61488" name="Text Box 48"/>
          <p:cNvSpPr txBox="1">
            <a:spLocks noChangeArrowheads="1"/>
          </p:cNvSpPr>
          <p:nvPr/>
        </p:nvSpPr>
        <p:spPr bwMode="auto">
          <a:xfrm>
            <a:off x="508000" y="2819400"/>
            <a:ext cx="996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Active</a:t>
            </a:r>
          </a:p>
          <a:p>
            <a:r>
              <a:rPr lang="en-US" b="1"/>
              <a:t>contact</a:t>
            </a:r>
          </a:p>
        </p:txBody>
      </p:sp>
      <p:cxnSp>
        <p:nvCxnSpPr>
          <p:cNvPr id="61490" name="AutoShape 50"/>
          <p:cNvCxnSpPr>
            <a:cxnSpLocks noChangeShapeType="1"/>
            <a:stCxn id="61487" idx="2"/>
            <a:endCxn id="61483" idx="1"/>
          </p:cNvCxnSpPr>
          <p:nvPr/>
        </p:nvCxnSpPr>
        <p:spPr bwMode="auto">
          <a:xfrm rot="16200000" flipH="1">
            <a:off x="2535238" y="1697037"/>
            <a:ext cx="609600" cy="20923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91" name="AutoShape 51"/>
          <p:cNvCxnSpPr>
            <a:cxnSpLocks noChangeShapeType="1"/>
            <a:stCxn id="61488" idx="2"/>
            <a:endCxn id="61479" idx="1"/>
          </p:cNvCxnSpPr>
          <p:nvPr/>
        </p:nvCxnSpPr>
        <p:spPr bwMode="auto">
          <a:xfrm rot="16200000" flipH="1">
            <a:off x="1471613" y="2995612"/>
            <a:ext cx="654050" cy="15843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6775450" y="1636713"/>
            <a:ext cx="615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Ox3</a:t>
            </a:r>
          </a:p>
        </p:txBody>
      </p: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6813550" y="2300288"/>
            <a:ext cx="895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Metal2</a:t>
            </a:r>
          </a:p>
        </p:txBody>
      </p:sp>
      <p:sp>
        <p:nvSpPr>
          <p:cNvPr id="61494" name="Text Box 54"/>
          <p:cNvSpPr txBox="1">
            <a:spLocks noChangeArrowheads="1"/>
          </p:cNvSpPr>
          <p:nvPr/>
        </p:nvSpPr>
        <p:spPr bwMode="auto">
          <a:xfrm>
            <a:off x="6813550" y="34290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Metal1</a:t>
            </a:r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 flipH="1">
            <a:off x="60960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6" name="Line 56"/>
          <p:cNvSpPr>
            <a:spLocks noChangeShapeType="1"/>
          </p:cNvSpPr>
          <p:nvPr/>
        </p:nvSpPr>
        <p:spPr bwMode="auto">
          <a:xfrm flipH="1">
            <a:off x="60960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7" name="Line 57"/>
          <p:cNvSpPr>
            <a:spLocks noChangeShapeType="1"/>
          </p:cNvSpPr>
          <p:nvPr/>
        </p:nvSpPr>
        <p:spPr bwMode="auto">
          <a:xfrm flipH="1">
            <a:off x="60960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8" name="Line 58"/>
          <p:cNvSpPr>
            <a:spLocks noChangeShapeType="1"/>
          </p:cNvSpPr>
          <p:nvPr/>
        </p:nvSpPr>
        <p:spPr bwMode="auto">
          <a:xfrm flipH="1">
            <a:off x="6096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9" name="Line 59"/>
          <p:cNvSpPr>
            <a:spLocks noChangeShapeType="1"/>
          </p:cNvSpPr>
          <p:nvPr/>
        </p:nvSpPr>
        <p:spPr bwMode="auto">
          <a:xfrm flipH="1">
            <a:off x="60960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6775450" y="2895600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Ox2</a:t>
            </a:r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6781800" y="3900488"/>
            <a:ext cx="615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Ox1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2743200" y="3429000"/>
            <a:ext cx="1447800" cy="13716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 Layout Example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3276600" y="1752600"/>
            <a:ext cx="381000" cy="46482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 flipH="1">
            <a:off x="1447800" y="2743200"/>
            <a:ext cx="381000" cy="31242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2819400" y="3124200"/>
            <a:ext cx="381000" cy="2362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2895600" y="4267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Rectangle 26"/>
          <p:cNvSpPr>
            <a:spLocks noChangeArrowheads="1"/>
          </p:cNvSpPr>
          <p:nvPr/>
        </p:nvSpPr>
        <p:spPr bwMode="auto">
          <a:xfrm>
            <a:off x="2895600" y="3886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2895600" y="3505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1828800" y="4800600"/>
            <a:ext cx="2590800" cy="3048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45" name="Group 33"/>
          <p:cNvGrpSpPr>
            <a:grpSpLocks/>
          </p:cNvGrpSpPr>
          <p:nvPr/>
        </p:nvGrpSpPr>
        <p:grpSpPr bwMode="auto">
          <a:xfrm>
            <a:off x="3733800" y="2743200"/>
            <a:ext cx="381000" cy="1981200"/>
            <a:chOff x="2400" y="1248"/>
            <a:chExt cx="240" cy="1248"/>
          </a:xfrm>
        </p:grpSpPr>
        <p:sp>
          <p:nvSpPr>
            <p:cNvPr id="64541" name="Rectangle 29"/>
            <p:cNvSpPr>
              <a:spLocks noChangeArrowheads="1"/>
            </p:cNvSpPr>
            <p:nvPr/>
          </p:nvSpPr>
          <p:spPr bwMode="auto">
            <a:xfrm>
              <a:off x="2400" y="1248"/>
              <a:ext cx="240" cy="124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2" name="Rectangle 30"/>
            <p:cNvSpPr>
              <a:spLocks noChangeArrowheads="1"/>
            </p:cNvSpPr>
            <p:nvPr/>
          </p:nvSpPr>
          <p:spPr bwMode="auto">
            <a:xfrm>
              <a:off x="2448" y="2208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3" name="Rectangle 31"/>
            <p:cNvSpPr>
              <a:spLocks noChangeArrowheads="1"/>
            </p:cNvSpPr>
            <p:nvPr/>
          </p:nvSpPr>
          <p:spPr bwMode="auto">
            <a:xfrm>
              <a:off x="2448" y="1968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Rectangle 32"/>
            <p:cNvSpPr>
              <a:spLocks noChangeArrowheads="1"/>
            </p:cNvSpPr>
            <p:nvPr/>
          </p:nvSpPr>
          <p:spPr bwMode="auto">
            <a:xfrm>
              <a:off x="2448" y="1728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2819400" y="1905000"/>
            <a:ext cx="3657600" cy="3810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3352800" y="1981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1174750" y="2376488"/>
            <a:ext cx="895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Metal2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6553200" y="19050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Metal1</a:t>
            </a:r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4362450" y="2833688"/>
            <a:ext cx="895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Metal1</a:t>
            </a:r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4841875" y="3694113"/>
            <a:ext cx="174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Active contact</a:t>
            </a:r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H="1" flipV="1">
            <a:off x="4114800" y="3657600"/>
            <a:ext cx="762000" cy="152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 flipH="1">
            <a:off x="4114800" y="4114800"/>
            <a:ext cx="838200" cy="304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 flipH="1">
            <a:off x="4114800" y="3962400"/>
            <a:ext cx="685800" cy="76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5" name="Text Box 43"/>
          <p:cNvSpPr txBox="1">
            <a:spLocks noChangeArrowheads="1"/>
          </p:cNvSpPr>
          <p:nvPr/>
        </p:nvSpPr>
        <p:spPr bwMode="auto">
          <a:xfrm>
            <a:off x="831850" y="1385888"/>
            <a:ext cx="156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Gate contact</a:t>
            </a:r>
          </a:p>
        </p:txBody>
      </p:sp>
      <p:cxnSp>
        <p:nvCxnSpPr>
          <p:cNvPr id="64556" name="AutoShape 44"/>
          <p:cNvCxnSpPr>
            <a:cxnSpLocks noChangeShapeType="1"/>
            <a:stCxn id="64555" idx="2"/>
            <a:endCxn id="64546" idx="1"/>
          </p:cNvCxnSpPr>
          <p:nvPr/>
        </p:nvCxnSpPr>
        <p:spPr bwMode="auto">
          <a:xfrm rot="16200000" flipH="1">
            <a:off x="2312988" y="1055687"/>
            <a:ext cx="342900" cy="1736725"/>
          </a:xfrm>
          <a:prstGeom prst="curvedConnector2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2133600" y="3062288"/>
            <a:ext cx="704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MOS</a:t>
            </a:r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 flipH="1" flipV="1">
            <a:off x="4114800" y="36576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 flipH="1">
            <a:off x="41148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61" name="Line 49"/>
          <p:cNvSpPr>
            <a:spLocks noChangeShapeType="1"/>
          </p:cNvSpPr>
          <p:nvPr/>
        </p:nvSpPr>
        <p:spPr bwMode="auto">
          <a:xfrm flipH="1">
            <a:off x="4191000" y="411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62" name="Line 50"/>
          <p:cNvSpPr>
            <a:spLocks noChangeShapeType="1"/>
          </p:cNvSpPr>
          <p:nvPr/>
        </p:nvSpPr>
        <p:spPr bwMode="auto">
          <a:xfrm>
            <a:off x="2209800" y="1752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MOS Arrays</a:t>
            </a:r>
          </a:p>
        </p:txBody>
      </p: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2228850" y="1716088"/>
            <a:ext cx="1219200" cy="685800"/>
            <a:chOff x="288" y="1344"/>
            <a:chExt cx="768" cy="432"/>
          </a:xfrm>
        </p:grpSpPr>
        <p:sp>
          <p:nvSpPr>
            <p:cNvPr id="65540" name="Line 4"/>
            <p:cNvSpPr>
              <a:spLocks noChangeShapeType="1"/>
            </p:cNvSpPr>
            <p:nvPr/>
          </p:nvSpPr>
          <p:spPr bwMode="auto">
            <a:xfrm>
              <a:off x="432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>
              <a:off x="5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2" name="Line 6"/>
            <p:cNvSpPr>
              <a:spLocks noChangeShapeType="1"/>
            </p:cNvSpPr>
            <p:nvPr/>
          </p:nvSpPr>
          <p:spPr bwMode="auto">
            <a:xfrm>
              <a:off x="67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Line 7"/>
            <p:cNvSpPr>
              <a:spLocks noChangeShapeType="1"/>
            </p:cNvSpPr>
            <p:nvPr/>
          </p:nvSpPr>
          <p:spPr bwMode="auto">
            <a:xfrm>
              <a:off x="86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Line 8"/>
            <p:cNvSpPr>
              <a:spLocks noChangeShapeType="1"/>
            </p:cNvSpPr>
            <p:nvPr/>
          </p:nvSpPr>
          <p:spPr bwMode="auto">
            <a:xfrm>
              <a:off x="48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>
              <a:off x="864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>
              <a:off x="288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8" name="Group 12"/>
          <p:cNvGrpSpPr>
            <a:grpSpLocks/>
          </p:cNvGrpSpPr>
          <p:nvPr/>
        </p:nvGrpSpPr>
        <p:grpSpPr bwMode="auto">
          <a:xfrm>
            <a:off x="3448050" y="1716088"/>
            <a:ext cx="1219200" cy="685800"/>
            <a:chOff x="288" y="1344"/>
            <a:chExt cx="768" cy="432"/>
          </a:xfrm>
        </p:grpSpPr>
        <p:sp>
          <p:nvSpPr>
            <p:cNvPr id="65549" name="Line 13"/>
            <p:cNvSpPr>
              <a:spLocks noChangeShapeType="1"/>
            </p:cNvSpPr>
            <p:nvPr/>
          </p:nvSpPr>
          <p:spPr bwMode="auto">
            <a:xfrm>
              <a:off x="432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>
              <a:off x="5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>
              <a:off x="67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Line 16"/>
            <p:cNvSpPr>
              <a:spLocks noChangeShapeType="1"/>
            </p:cNvSpPr>
            <p:nvPr/>
          </p:nvSpPr>
          <p:spPr bwMode="auto">
            <a:xfrm>
              <a:off x="86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17"/>
            <p:cNvSpPr>
              <a:spLocks noChangeShapeType="1"/>
            </p:cNvSpPr>
            <p:nvPr/>
          </p:nvSpPr>
          <p:spPr bwMode="auto">
            <a:xfrm>
              <a:off x="48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Line 18"/>
            <p:cNvSpPr>
              <a:spLocks noChangeShapeType="1"/>
            </p:cNvSpPr>
            <p:nvPr/>
          </p:nvSpPr>
          <p:spPr bwMode="auto">
            <a:xfrm>
              <a:off x="864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Line 19"/>
            <p:cNvSpPr>
              <a:spLocks noChangeShapeType="1"/>
            </p:cNvSpPr>
            <p:nvPr/>
          </p:nvSpPr>
          <p:spPr bwMode="auto">
            <a:xfrm>
              <a:off x="288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4667250" y="1716088"/>
            <a:ext cx="1219200" cy="685800"/>
            <a:chOff x="288" y="1344"/>
            <a:chExt cx="768" cy="432"/>
          </a:xfrm>
        </p:grpSpPr>
        <p:sp>
          <p:nvSpPr>
            <p:cNvPr id="65557" name="Line 21"/>
            <p:cNvSpPr>
              <a:spLocks noChangeShapeType="1"/>
            </p:cNvSpPr>
            <p:nvPr/>
          </p:nvSpPr>
          <p:spPr bwMode="auto">
            <a:xfrm>
              <a:off x="432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Line 22"/>
            <p:cNvSpPr>
              <a:spLocks noChangeShapeType="1"/>
            </p:cNvSpPr>
            <p:nvPr/>
          </p:nvSpPr>
          <p:spPr bwMode="auto">
            <a:xfrm>
              <a:off x="5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Line 23"/>
            <p:cNvSpPr>
              <a:spLocks noChangeShapeType="1"/>
            </p:cNvSpPr>
            <p:nvPr/>
          </p:nvSpPr>
          <p:spPr bwMode="auto">
            <a:xfrm>
              <a:off x="67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Line 24"/>
            <p:cNvSpPr>
              <a:spLocks noChangeShapeType="1"/>
            </p:cNvSpPr>
            <p:nvPr/>
          </p:nvSpPr>
          <p:spPr bwMode="auto">
            <a:xfrm>
              <a:off x="86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Line 25"/>
            <p:cNvSpPr>
              <a:spLocks noChangeShapeType="1"/>
            </p:cNvSpPr>
            <p:nvPr/>
          </p:nvSpPr>
          <p:spPr bwMode="auto">
            <a:xfrm>
              <a:off x="48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Line 26"/>
            <p:cNvSpPr>
              <a:spLocks noChangeShapeType="1"/>
            </p:cNvSpPr>
            <p:nvPr/>
          </p:nvSpPr>
          <p:spPr bwMode="auto">
            <a:xfrm>
              <a:off x="864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Line 27"/>
            <p:cNvSpPr>
              <a:spLocks noChangeShapeType="1"/>
            </p:cNvSpPr>
            <p:nvPr/>
          </p:nvSpPr>
          <p:spPr bwMode="auto">
            <a:xfrm>
              <a:off x="288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2724150" y="12192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822700" y="1258888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118100" y="1258888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6172200" y="21875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1600200" y="2249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2438400" y="4495800"/>
            <a:ext cx="3352800" cy="13716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3130550" y="3657600"/>
            <a:ext cx="381000" cy="2438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81" name="Group 45"/>
          <p:cNvGrpSpPr>
            <a:grpSpLocks/>
          </p:cNvGrpSpPr>
          <p:nvPr/>
        </p:nvGrpSpPr>
        <p:grpSpPr bwMode="auto">
          <a:xfrm>
            <a:off x="2514600" y="4191000"/>
            <a:ext cx="381000" cy="2362200"/>
            <a:chOff x="2208" y="2544"/>
            <a:chExt cx="240" cy="1488"/>
          </a:xfrm>
        </p:grpSpPr>
        <p:sp>
          <p:nvSpPr>
            <p:cNvPr id="65571" name="Rectangle 35"/>
            <p:cNvSpPr>
              <a:spLocks noChangeArrowheads="1"/>
            </p:cNvSpPr>
            <p:nvPr/>
          </p:nvSpPr>
          <p:spPr bwMode="auto">
            <a:xfrm>
              <a:off x="2208" y="2544"/>
              <a:ext cx="240" cy="148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Rectangle 36"/>
            <p:cNvSpPr>
              <a:spLocks noChangeArrowheads="1"/>
            </p:cNvSpPr>
            <p:nvPr/>
          </p:nvSpPr>
          <p:spPr bwMode="auto">
            <a:xfrm>
              <a:off x="2256" y="3264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3" name="Rectangle 37"/>
            <p:cNvSpPr>
              <a:spLocks noChangeArrowheads="1"/>
            </p:cNvSpPr>
            <p:nvPr/>
          </p:nvSpPr>
          <p:spPr bwMode="auto">
            <a:xfrm>
              <a:off x="2256" y="3024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Rectangle 38"/>
            <p:cNvSpPr>
              <a:spLocks noChangeArrowheads="1"/>
            </p:cNvSpPr>
            <p:nvPr/>
          </p:nvSpPr>
          <p:spPr bwMode="auto">
            <a:xfrm>
              <a:off x="2256" y="2784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80" name="Group 44"/>
          <p:cNvGrpSpPr>
            <a:grpSpLocks/>
          </p:cNvGrpSpPr>
          <p:nvPr/>
        </p:nvGrpSpPr>
        <p:grpSpPr bwMode="auto">
          <a:xfrm>
            <a:off x="5334000" y="3810000"/>
            <a:ext cx="381000" cy="1981200"/>
            <a:chOff x="2784" y="2304"/>
            <a:chExt cx="240" cy="1248"/>
          </a:xfrm>
        </p:grpSpPr>
        <p:sp>
          <p:nvSpPr>
            <p:cNvPr id="65576" name="Rectangle 40"/>
            <p:cNvSpPr>
              <a:spLocks noChangeArrowheads="1"/>
            </p:cNvSpPr>
            <p:nvPr/>
          </p:nvSpPr>
          <p:spPr bwMode="auto">
            <a:xfrm>
              <a:off x="2784" y="2304"/>
              <a:ext cx="240" cy="1248"/>
            </a:xfrm>
            <a:prstGeom prst="rect">
              <a:avLst/>
            </a:prstGeom>
            <a:solidFill>
              <a:srgbClr val="6600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7" name="Rectangle 41"/>
            <p:cNvSpPr>
              <a:spLocks noChangeArrowheads="1"/>
            </p:cNvSpPr>
            <p:nvPr/>
          </p:nvSpPr>
          <p:spPr bwMode="auto">
            <a:xfrm>
              <a:off x="2832" y="3264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8" name="Rectangle 42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9" name="Rectangle 43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82" name="Rectangle 46"/>
          <p:cNvSpPr>
            <a:spLocks noChangeArrowheads="1"/>
          </p:cNvSpPr>
          <p:nvPr/>
        </p:nvSpPr>
        <p:spPr bwMode="auto">
          <a:xfrm>
            <a:off x="3892550" y="3657600"/>
            <a:ext cx="381000" cy="2438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4654550" y="3657600"/>
            <a:ext cx="381000" cy="2438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5784850" y="3824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2057400" y="6110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5589" name="Text Box 53"/>
          <p:cNvSpPr txBox="1">
            <a:spLocks noChangeArrowheads="1"/>
          </p:cNvSpPr>
          <p:nvPr/>
        </p:nvSpPr>
        <p:spPr bwMode="auto">
          <a:xfrm>
            <a:off x="3101975" y="300831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65590" name="Text Box 54"/>
          <p:cNvSpPr txBox="1">
            <a:spLocks noChangeArrowheads="1"/>
          </p:cNvSpPr>
          <p:nvPr/>
        </p:nvSpPr>
        <p:spPr bwMode="auto">
          <a:xfrm>
            <a:off x="3924300" y="29718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65591" name="Text Box 55"/>
          <p:cNvSpPr txBox="1">
            <a:spLocks noChangeArrowheads="1"/>
          </p:cNvSpPr>
          <p:nvPr/>
        </p:nvSpPr>
        <p:spPr bwMode="auto">
          <a:xfrm>
            <a:off x="4686300" y="2986088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Parallel Connected MOS Patterning</a:t>
            </a: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1219200" y="3048000"/>
            <a:ext cx="1219200" cy="685800"/>
            <a:chOff x="288" y="1344"/>
            <a:chExt cx="768" cy="432"/>
          </a:xfrm>
        </p:grpSpPr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432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5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7" name="Line 7"/>
            <p:cNvSpPr>
              <a:spLocks noChangeShapeType="1"/>
            </p:cNvSpPr>
            <p:nvPr/>
          </p:nvSpPr>
          <p:spPr bwMode="auto">
            <a:xfrm>
              <a:off x="67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>
              <a:off x="86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48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>
              <a:off x="864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Line 11"/>
            <p:cNvSpPr>
              <a:spLocks noChangeShapeType="1"/>
            </p:cNvSpPr>
            <p:nvPr/>
          </p:nvSpPr>
          <p:spPr bwMode="auto">
            <a:xfrm>
              <a:off x="288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80" name="Group 20"/>
          <p:cNvGrpSpPr>
            <a:grpSpLocks/>
          </p:cNvGrpSpPr>
          <p:nvPr/>
        </p:nvGrpSpPr>
        <p:grpSpPr bwMode="auto">
          <a:xfrm>
            <a:off x="2438400" y="3048000"/>
            <a:ext cx="1219200" cy="685800"/>
            <a:chOff x="288" y="1344"/>
            <a:chExt cx="768" cy="432"/>
          </a:xfrm>
        </p:grpSpPr>
        <p:sp>
          <p:nvSpPr>
            <p:cNvPr id="66581" name="Line 21"/>
            <p:cNvSpPr>
              <a:spLocks noChangeShapeType="1"/>
            </p:cNvSpPr>
            <p:nvPr/>
          </p:nvSpPr>
          <p:spPr bwMode="auto">
            <a:xfrm>
              <a:off x="432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Line 22"/>
            <p:cNvSpPr>
              <a:spLocks noChangeShapeType="1"/>
            </p:cNvSpPr>
            <p:nvPr/>
          </p:nvSpPr>
          <p:spPr bwMode="auto">
            <a:xfrm>
              <a:off x="5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Line 23"/>
            <p:cNvSpPr>
              <a:spLocks noChangeShapeType="1"/>
            </p:cNvSpPr>
            <p:nvPr/>
          </p:nvSpPr>
          <p:spPr bwMode="auto">
            <a:xfrm>
              <a:off x="67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4" name="Line 24"/>
            <p:cNvSpPr>
              <a:spLocks noChangeShapeType="1"/>
            </p:cNvSpPr>
            <p:nvPr/>
          </p:nvSpPr>
          <p:spPr bwMode="auto">
            <a:xfrm>
              <a:off x="86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Line 25"/>
            <p:cNvSpPr>
              <a:spLocks noChangeShapeType="1"/>
            </p:cNvSpPr>
            <p:nvPr/>
          </p:nvSpPr>
          <p:spPr bwMode="auto">
            <a:xfrm>
              <a:off x="48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Line 26"/>
            <p:cNvSpPr>
              <a:spLocks noChangeShapeType="1"/>
            </p:cNvSpPr>
            <p:nvPr/>
          </p:nvSpPr>
          <p:spPr bwMode="auto">
            <a:xfrm>
              <a:off x="864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Line 27"/>
            <p:cNvSpPr>
              <a:spLocks noChangeShapeType="1"/>
            </p:cNvSpPr>
            <p:nvPr/>
          </p:nvSpPr>
          <p:spPr bwMode="auto">
            <a:xfrm>
              <a:off x="288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88" name="Line 28"/>
          <p:cNvSpPr>
            <a:spLocks noChangeShapeType="1"/>
          </p:cNvSpPr>
          <p:nvPr/>
        </p:nvSpPr>
        <p:spPr bwMode="auto">
          <a:xfrm>
            <a:off x="1219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3657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>
            <a:off x="1219200" y="4114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>
            <a:off x="36576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>
            <a:off x="24384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2282825" y="25146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3879850" y="4281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1670050" y="26670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2876550" y="26670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5257800" y="3810000"/>
            <a:ext cx="2057400" cy="304800"/>
          </a:xfrm>
          <a:prstGeom prst="rect">
            <a:avLst/>
          </a:prstGeom>
          <a:solidFill>
            <a:srgbClr val="66FF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6600" name="Rectangle 40"/>
          <p:cNvSpPr>
            <a:spLocks noChangeArrowheads="1"/>
          </p:cNvSpPr>
          <p:nvPr/>
        </p:nvSpPr>
        <p:spPr bwMode="auto">
          <a:xfrm>
            <a:off x="5257800" y="3810000"/>
            <a:ext cx="304800" cy="1219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5257800" y="381000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6601" name="Rectangle 41"/>
          <p:cNvSpPr>
            <a:spLocks noChangeArrowheads="1"/>
          </p:cNvSpPr>
          <p:nvPr/>
        </p:nvSpPr>
        <p:spPr bwMode="auto">
          <a:xfrm>
            <a:off x="5715000" y="3505200"/>
            <a:ext cx="304800" cy="8382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2" name="Rectangle 42"/>
          <p:cNvSpPr>
            <a:spLocks noChangeArrowheads="1"/>
          </p:cNvSpPr>
          <p:nvPr/>
        </p:nvSpPr>
        <p:spPr bwMode="auto">
          <a:xfrm>
            <a:off x="6172200" y="2971800"/>
            <a:ext cx="304800" cy="11430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6172200" y="37480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6605" name="Rectangle 45"/>
          <p:cNvSpPr>
            <a:spLocks noChangeArrowheads="1"/>
          </p:cNvSpPr>
          <p:nvPr/>
        </p:nvSpPr>
        <p:spPr bwMode="auto">
          <a:xfrm>
            <a:off x="5562600" y="4724400"/>
            <a:ext cx="2133600" cy="3048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6" name="Rectangle 46"/>
          <p:cNvSpPr>
            <a:spLocks noChangeArrowheads="1"/>
          </p:cNvSpPr>
          <p:nvPr/>
        </p:nvSpPr>
        <p:spPr bwMode="auto">
          <a:xfrm>
            <a:off x="7054850" y="3810000"/>
            <a:ext cx="304800" cy="1219200"/>
          </a:xfrm>
          <a:prstGeom prst="rect">
            <a:avLst/>
          </a:prstGeom>
          <a:solidFill>
            <a:srgbClr val="66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7054850" y="37480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6608" name="Rectangle 48"/>
          <p:cNvSpPr>
            <a:spLocks noChangeArrowheads="1"/>
          </p:cNvSpPr>
          <p:nvPr/>
        </p:nvSpPr>
        <p:spPr bwMode="auto">
          <a:xfrm>
            <a:off x="6629400" y="3505200"/>
            <a:ext cx="304800" cy="8382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5616575" y="300831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6530975" y="300831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6184900" y="2528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784860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451</Words>
  <Application>Microsoft PowerPoint</Application>
  <PresentationFormat>On-screen Show (4:3)</PresentationFormat>
  <Paragraphs>253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Times New Roman</vt:lpstr>
      <vt:lpstr>Arial</vt:lpstr>
      <vt:lpstr>Garamond</vt:lpstr>
      <vt:lpstr>Wingdings</vt:lpstr>
      <vt:lpstr>Custom Design</vt:lpstr>
      <vt:lpstr>Edge</vt:lpstr>
      <vt:lpstr>Microsoft Equation 3.0</vt:lpstr>
      <vt:lpstr>CMOS Layers</vt:lpstr>
      <vt:lpstr>n-well process</vt:lpstr>
      <vt:lpstr>Layer Types</vt:lpstr>
      <vt:lpstr>Top view of the FET pattern</vt:lpstr>
      <vt:lpstr>Metal Interconnect Layers</vt:lpstr>
      <vt:lpstr>Metal Interconnect Layers</vt:lpstr>
      <vt:lpstr>Interconnect Layout Example</vt:lpstr>
      <vt:lpstr>Designing MOS Arrays</vt:lpstr>
      <vt:lpstr>Parallel Connected MOS Patterning</vt:lpstr>
      <vt:lpstr>Alternate Layout Strategy</vt:lpstr>
      <vt:lpstr>Basic Gate Design</vt:lpstr>
      <vt:lpstr>The CMOS NOT Gate</vt:lpstr>
      <vt:lpstr>Alternate Layout of NOT Gate</vt:lpstr>
      <vt:lpstr>NAND2 Layout</vt:lpstr>
      <vt:lpstr>NOR2 Layout</vt:lpstr>
      <vt:lpstr>NAND2-NOR2 Comparison</vt:lpstr>
      <vt:lpstr>General Layout Geometry</vt:lpstr>
      <vt:lpstr>Graph Theory: Euler Path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 Diagram</dc:title>
  <dc:creator>Patwary</dc:creator>
  <cp:lastModifiedBy>UDK</cp:lastModifiedBy>
  <cp:revision>571</cp:revision>
  <dcterms:created xsi:type="dcterms:W3CDTF">2001-11-15T15:29:22Z</dcterms:created>
  <dcterms:modified xsi:type="dcterms:W3CDTF">2018-09-20T07:07:34Z</dcterms:modified>
</cp:coreProperties>
</file>